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81" r:id="rId3"/>
    <p:sldId id="282" r:id="rId4"/>
    <p:sldId id="264" r:id="rId5"/>
    <p:sldId id="265" r:id="rId6"/>
    <p:sldId id="266" r:id="rId7"/>
    <p:sldId id="271" r:id="rId8"/>
    <p:sldId id="274" r:id="rId9"/>
    <p:sldId id="276" r:id="rId10"/>
    <p:sldId id="278" r:id="rId11"/>
    <p:sldId id="277" r:id="rId12"/>
    <p:sldId id="279" r:id="rId13"/>
    <p:sldId id="270" r:id="rId14"/>
    <p:sldId id="275" r:id="rId15"/>
  </p:sldIdLst>
  <p:sldSz cx="7775575" cy="10907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F110654-BAB7-4C8D-99CB-E0A02C25269F}">
          <p14:sldIdLst>
            <p14:sldId id="280"/>
            <p14:sldId id="281"/>
            <p14:sldId id="282"/>
            <p14:sldId id="264"/>
            <p14:sldId id="265"/>
            <p14:sldId id="266"/>
            <p14:sldId id="271"/>
            <p14:sldId id="274"/>
            <p14:sldId id="276"/>
            <p14:sldId id="278"/>
            <p14:sldId id="277"/>
            <p14:sldId id="279"/>
            <p14:sldId id="270"/>
            <p14:sldId id="275"/>
          </p14:sldIdLst>
        </p14:section>
        <p14:section name="첨부" id="{F1BCABC6-3932-4A33-A73B-A74920CC1E6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86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482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947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>
                    <a:tint val="82000"/>
                  </a:schemeClr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82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615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6189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249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456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958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79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537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5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65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D979D5-6AC4-4F3C-B9AE-EF14B943B54A}" type="datetimeFigureOut">
              <a:rPr lang="ko-KR" altLang="en-US" smtClean="0"/>
              <a:t>2026-02-09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167E04-8353-4741-BDD6-7FF32C7DF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058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514" rtl="0" eaLnBrk="1" latinLnBrk="1" hangingPunct="1">
        <a:lnSpc>
          <a:spcPct val="90000"/>
        </a:lnSpc>
        <a:spcBef>
          <a:spcPct val="0"/>
        </a:spcBef>
        <a:buNone/>
        <a:defRPr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5.jpe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3.wdp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emf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3.wdp"/><Relationship Id="rId7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3D0162-B029-C80D-6413-89C4EBB17E1D}"/>
              </a:ext>
            </a:extLst>
          </p:cNvPr>
          <p:cNvSpPr txBox="1"/>
          <p:nvPr/>
        </p:nvSpPr>
        <p:spPr>
          <a:xfrm>
            <a:off x="-1336315" y="239433"/>
            <a:ext cx="1904206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/>
              <a:t>현안 분석</a:t>
            </a:r>
            <a:endParaRPr lang="ko-KR" altLang="en-US" sz="1874" b="1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A82D843-0506-2158-6219-6CDC4FBD59AB}"/>
              </a:ext>
            </a:extLst>
          </p:cNvPr>
          <p:cNvSpPr/>
          <p:nvPr/>
        </p:nvSpPr>
        <p:spPr>
          <a:xfrm>
            <a:off x="463984" y="667843"/>
            <a:ext cx="1955317" cy="4465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ko-KR" sz="2040" b="1" kern="0" spc="-112" dirty="0">
                <a:ln>
                  <a:solidFill>
                    <a:prstClr val="white">
                      <a:alpha val="0"/>
                    </a:prst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</a:rPr>
              <a:t>1.1 </a:t>
            </a:r>
            <a:r>
              <a:rPr lang="ko-KR" altLang="en-US" sz="2040" b="1" kern="0" spc="-112" dirty="0">
                <a:ln>
                  <a:solidFill>
                    <a:prstClr val="white">
                      <a:alpha val="0"/>
                    </a:prstClr>
                  </a:solidFill>
                </a:ln>
                <a:latin typeface="KoPub돋움체 Bold" panose="00000800000000000000" pitchFamily="2" charset="-127"/>
                <a:ea typeface="KoPub돋움체 Bold" panose="00000800000000000000" pitchFamily="2" charset="-127"/>
              </a:rPr>
              <a:t>분석과제 발굴</a:t>
            </a:r>
            <a:endParaRPr lang="en-US" altLang="ko-KR" sz="2040" b="1" kern="0" spc="-112" dirty="0">
              <a:ln>
                <a:solidFill>
                  <a:prstClr val="white">
                    <a:alpha val="0"/>
                  </a:prstClr>
                </a:solidFill>
              </a:ln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FF57CCB-91F9-961E-938A-B14DADD52CD4}"/>
              </a:ext>
            </a:extLst>
          </p:cNvPr>
          <p:cNvSpPr/>
          <p:nvPr/>
        </p:nvSpPr>
        <p:spPr>
          <a:xfrm>
            <a:off x="608057" y="1099369"/>
            <a:ext cx="2001303" cy="411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ko-KR" sz="1836" b="1" kern="0" spc="-11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5728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1.1.1 </a:t>
            </a:r>
            <a:r>
              <a:rPr lang="ko-KR" altLang="en-US" sz="1836" b="1" kern="0" spc="-11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5728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시정 현안 분석</a:t>
            </a:r>
            <a:endParaRPr lang="en-US" altLang="ko-KR" sz="1836" b="1" kern="0" spc="-112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357280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5C092B-F302-78DF-97A2-E271F0B7C0C6}"/>
              </a:ext>
            </a:extLst>
          </p:cNvPr>
          <p:cNvSpPr txBox="1"/>
          <p:nvPr/>
        </p:nvSpPr>
        <p:spPr>
          <a:xfrm>
            <a:off x="753355" y="1587633"/>
            <a:ext cx="6340893" cy="81137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아산시는 수도권과 충청권을 연결하는 교통 요충지로써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삼성 디스플레이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현대차 등 대기업 입지와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수출 전국 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1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위인 대표되는 </a:t>
            </a:r>
            <a:r>
              <a:rPr lang="ko-KR" altLang="en-US" sz="1224" kern="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상업도시중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한 곳입니다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평균 연령은 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42.3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세로 비수도권 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2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위의 젊은 도시로써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온양 온천과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 </a:t>
            </a:r>
            <a:r>
              <a:rPr lang="ko-KR" altLang="en-US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현충사 등 관광 자원을 보유한 도시라는 특성을 바탕으로 시정 현안 분석을 통해 맞춤형 분석 과제를 도출하려 합니다</a:t>
            </a:r>
            <a:r>
              <a:rPr lang="en-US" altLang="ko-KR" sz="1224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</p:txBody>
      </p:sp>
      <p:sp>
        <p:nvSpPr>
          <p:cNvPr id="48" name="모서리가 둥근 직사각형 89">
            <a:extLst>
              <a:ext uri="{FF2B5EF4-FFF2-40B4-BE49-F238E27FC236}">
                <a16:creationId xmlns:a16="http://schemas.microsoft.com/office/drawing/2014/main" id="{D711D6A5-5F16-2BAE-4B6F-39B5DF2723C3}"/>
              </a:ext>
            </a:extLst>
          </p:cNvPr>
          <p:cNvSpPr/>
          <p:nvPr/>
        </p:nvSpPr>
        <p:spPr>
          <a:xfrm>
            <a:off x="753355" y="2583259"/>
            <a:ext cx="6340893" cy="305704"/>
          </a:xfrm>
          <a:prstGeom prst="roundRect">
            <a:avLst>
              <a:gd name="adj" fmla="val 14377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66447">
              <a:defRPr/>
            </a:pPr>
            <a:endParaRPr lang="ko-KR" altLang="en-US" sz="1648" kern="0" dirty="0">
              <a:solidFill>
                <a:srgbClr val="357280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217AE30D-9872-1254-6E89-49BC75860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331" y="2600156"/>
            <a:ext cx="5645131" cy="2832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defTabSz="466447">
              <a:defRPr/>
            </a:pPr>
            <a:r>
              <a:rPr lang="ko-KR" altLang="en-US" sz="1224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아산시 현안 분석</a:t>
            </a:r>
          </a:p>
        </p:txBody>
      </p:sp>
      <p:pic>
        <p:nvPicPr>
          <p:cNvPr id="50" name="그래픽 20">
            <a:extLst>
              <a:ext uri="{FF2B5EF4-FFF2-40B4-BE49-F238E27FC236}">
                <a16:creationId xmlns:a16="http://schemas.microsoft.com/office/drawing/2014/main" id="{E4E641E0-3D72-2F99-771F-6587ACFAE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9196" y="2639507"/>
            <a:ext cx="184297" cy="188057"/>
          </a:xfrm>
          <a:prstGeom prst="rect">
            <a:avLst/>
          </a:prstGeom>
        </p:spPr>
      </p:pic>
      <p:pic>
        <p:nvPicPr>
          <p:cNvPr id="55" name="Picture 2" descr="충남 아산 행정구역 지도 공유 : 네이버 블로그">
            <a:extLst>
              <a:ext uri="{FF2B5EF4-FFF2-40B4-BE49-F238E27FC236}">
                <a16:creationId xmlns:a16="http://schemas.microsoft.com/office/drawing/2014/main" id="{E6715F44-00C9-BD0E-285F-9F5B13A75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5" r="14321" b="5923"/>
          <a:stretch/>
        </p:blipFill>
        <p:spPr bwMode="auto">
          <a:xfrm>
            <a:off x="268172" y="3078331"/>
            <a:ext cx="3655629" cy="357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직사각형 55">
            <a:extLst>
              <a:ext uri="{FF2B5EF4-FFF2-40B4-BE49-F238E27FC236}">
                <a16:creationId xmlns:a16="http://schemas.microsoft.com/office/drawing/2014/main" id="{4B792319-DBEB-D2E9-6314-FA58461DE6D1}"/>
              </a:ext>
            </a:extLst>
          </p:cNvPr>
          <p:cNvSpPr/>
          <p:nvPr/>
        </p:nvSpPr>
        <p:spPr>
          <a:xfrm>
            <a:off x="3887787" y="3210037"/>
            <a:ext cx="2996858" cy="1048055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36" dirty="0">
              <a:ln>
                <a:solidFill>
                  <a:srgbClr val="99B4C7">
                    <a:alpha val="0"/>
                  </a:srgbClr>
                </a:solidFill>
              </a:ln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66B1C61-C5F9-6607-B51F-D4340559A0AB}"/>
              </a:ext>
            </a:extLst>
          </p:cNvPr>
          <p:cNvSpPr txBox="1"/>
          <p:nvPr/>
        </p:nvSpPr>
        <p:spPr bwMode="auto">
          <a:xfrm>
            <a:off x="4955152" y="3288539"/>
            <a:ext cx="1867495" cy="915079"/>
          </a:xfrm>
          <a:prstGeom prst="rect">
            <a:avLst/>
          </a:prstGeom>
          <a:solidFill>
            <a:srgbClr val="CDE0E5"/>
          </a:solidFill>
          <a:ln>
            <a:noFill/>
          </a:ln>
        </p:spPr>
        <p:txBody>
          <a:bodyPr wrap="square" lIns="73454" tIns="0" rIns="36727" bIns="0" anchor="ctr">
            <a:noAutofit/>
          </a:bodyPr>
          <a:lstStyle/>
          <a:p>
            <a:pPr marL="0" lvl="1" algn="ctr">
              <a:defRPr/>
            </a:pPr>
            <a:r>
              <a:rPr kumimoji="1" lang="ko-KR" altLang="en-US" sz="1122" kern="0" spc="-112" dirty="0">
                <a:ln>
                  <a:solidFill>
                    <a:srgbClr val="99B4C7">
                      <a:alpha val="0"/>
                    </a:srgbClr>
                  </a:solidFill>
                </a:ln>
                <a:gradFill>
                  <a:gsLst>
                    <a:gs pos="100000">
                      <a:srgbClr val="FF0000"/>
                    </a:gs>
                    <a:gs pos="15000">
                      <a:srgbClr val="C00000"/>
                    </a:gs>
                  </a:gsLst>
                  <a:lin ang="16200000" scaled="1"/>
                </a:gradFill>
                <a:latin typeface="KoPub돋움체 Bold" panose="02020603020101020101" pitchFamily="18" charset="-127"/>
                <a:ea typeface="KoPub돋움체 Bold" panose="00000800000000000000"/>
              </a:rPr>
              <a:t>산업 기반 청년 유입 도시</a:t>
            </a:r>
            <a:endParaRPr kumimoji="1" lang="en-US" altLang="ko-KR" sz="1122" kern="0" spc="-112" dirty="0">
              <a:ln>
                <a:solidFill>
                  <a:srgbClr val="99B4C7">
                    <a:alpha val="0"/>
                  </a:srgbClr>
                </a:solidFill>
              </a:ln>
              <a:gradFill>
                <a:gsLst>
                  <a:gs pos="100000">
                    <a:srgbClr val="FF0000"/>
                  </a:gs>
                  <a:gs pos="15000">
                    <a:srgbClr val="C00000"/>
                  </a:gs>
                </a:gsLst>
                <a:lin ang="16200000" scaled="1"/>
              </a:gradFill>
              <a:latin typeface="KoPub돋움체 Bold" panose="02020603020101020101" pitchFamily="18" charset="-127"/>
              <a:ea typeface="KoPub돋움체 Bold" panose="00000800000000000000"/>
            </a:endParaRPr>
          </a:p>
          <a:p>
            <a:pPr marL="0" lvl="1" algn="ctr">
              <a:lnSpc>
                <a:spcPct val="120000"/>
              </a:lnSpc>
              <a:defRPr/>
            </a:pPr>
            <a:br>
              <a:rPr kumimoji="1" lang="en-US" altLang="ko-KR" sz="1020" spc="-82" dirty="0">
                <a:ln>
                  <a:solidFill>
                    <a:srgbClr val="99B4C7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KoPub돋움체 Bold" panose="02020603020101020101" pitchFamily="18" charset="-127"/>
                <a:ea typeface="KoPub돋움체 Bold" panose="00000800000000000000"/>
              </a:rPr>
            </a:br>
            <a:r>
              <a:rPr lang="ko-KR" altLang="en-US" sz="800" dirty="0">
                <a:ea typeface="KoPub돋움체 Bold" panose="00000800000000000000"/>
              </a:rPr>
              <a:t>삼성디스플레이</a:t>
            </a:r>
            <a:r>
              <a:rPr lang="en-US" altLang="ko-KR" sz="800" dirty="0">
                <a:ea typeface="KoPub돋움체 Bold" panose="00000800000000000000"/>
              </a:rPr>
              <a:t>·</a:t>
            </a:r>
            <a:r>
              <a:rPr lang="ko-KR" altLang="en-US" sz="800" dirty="0">
                <a:ea typeface="KoPub돋움체 Bold" panose="00000800000000000000"/>
              </a:rPr>
              <a:t>현대차</a:t>
            </a:r>
            <a:r>
              <a:rPr lang="en-US" altLang="ko-KR" sz="800" dirty="0">
                <a:ea typeface="KoPub돋움체 Bold" panose="00000800000000000000"/>
              </a:rPr>
              <a:t>·</a:t>
            </a:r>
            <a:r>
              <a:rPr lang="ko-KR" altLang="en-US" sz="800" dirty="0" err="1">
                <a:ea typeface="KoPub돋움체 Bold" panose="00000800000000000000"/>
              </a:rPr>
              <a:t>코닝</a:t>
            </a:r>
            <a:r>
              <a:rPr lang="ko-KR" altLang="en-US" sz="800" dirty="0">
                <a:ea typeface="KoPub돋움체 Bold" panose="00000800000000000000"/>
              </a:rPr>
              <a:t> 등 대기업</a:t>
            </a:r>
            <a:br>
              <a:rPr lang="ko-KR" altLang="en-US" sz="800" dirty="0">
                <a:ea typeface="KoPub돋움체 Bold" panose="00000800000000000000"/>
              </a:rPr>
            </a:br>
            <a:r>
              <a:rPr lang="ko-KR" altLang="en-US" sz="800" dirty="0">
                <a:ea typeface="KoPub돋움체 Bold" panose="00000800000000000000"/>
              </a:rPr>
              <a:t>입지로 양질의 일자리 제공</a:t>
            </a:r>
            <a:r>
              <a:rPr lang="en-US" altLang="ko-KR" sz="800" dirty="0">
                <a:ea typeface="KoPub돋움체 Bold" panose="00000800000000000000"/>
              </a:rPr>
              <a:t>, </a:t>
            </a:r>
            <a:r>
              <a:rPr lang="ko-KR" altLang="en-US" sz="800" dirty="0">
                <a:ea typeface="KoPub돋움체 Bold" panose="00000800000000000000"/>
              </a:rPr>
              <a:t>충남 유일</a:t>
            </a:r>
            <a:br>
              <a:rPr lang="ko-KR" altLang="en-US" sz="800" dirty="0">
                <a:ea typeface="KoPub돋움체 Bold" panose="00000800000000000000"/>
              </a:rPr>
            </a:br>
            <a:r>
              <a:rPr lang="ko-KR" altLang="en-US" sz="800" dirty="0">
                <a:ea typeface="KoPub돋움체 Bold" panose="00000800000000000000"/>
              </a:rPr>
              <a:t>청년인구 증가 도시</a:t>
            </a:r>
          </a:p>
          <a:p>
            <a:pPr marL="0" lvl="1" algn="ctr">
              <a:defRPr/>
            </a:pPr>
            <a:endParaRPr kumimoji="1" lang="ko-KR" altLang="en-US" sz="1020" spc="-82" dirty="0">
              <a:ln>
                <a:solidFill>
                  <a:srgbClr val="99B4C7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Bold" panose="02020603020101020101" pitchFamily="18" charset="-127"/>
              <a:ea typeface="KoPub돋움체 Bold" panose="00000800000000000000"/>
            </a:endParaRP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3E746343-1C4E-6289-7727-E6EB754221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7417" y="3607580"/>
            <a:ext cx="264797" cy="264797"/>
          </a:xfrm>
          <a:prstGeom prst="rect">
            <a:avLst/>
          </a:prstGeom>
        </p:spPr>
      </p:pic>
      <p:pic>
        <p:nvPicPr>
          <p:cNvPr id="1030" name="Picture 6" descr="아산에는 어떤 기업이 자리하고 있을까요? 아산시는 산업단지를 중심으로 제조 및 첨단산업 분야의 많은 기업들이 분포해 있습니다. #아산시  #대기업 #삼성 #현대차 #해태 #크라운">
            <a:extLst>
              <a:ext uri="{FF2B5EF4-FFF2-40B4-BE49-F238E27FC236}">
                <a16:creationId xmlns:a16="http://schemas.microsoft.com/office/drawing/2014/main" id="{F961F8DF-0D1D-97BB-6DA9-C682CC2BB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214" y="3275902"/>
            <a:ext cx="732792" cy="91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3" name="그룹 1032">
            <a:extLst>
              <a:ext uri="{FF2B5EF4-FFF2-40B4-BE49-F238E27FC236}">
                <a16:creationId xmlns:a16="http://schemas.microsoft.com/office/drawing/2014/main" id="{69AE28DC-72C7-6589-31CF-FD02DA84ECFB}"/>
              </a:ext>
            </a:extLst>
          </p:cNvPr>
          <p:cNvGrpSpPr/>
          <p:nvPr/>
        </p:nvGrpSpPr>
        <p:grpSpPr>
          <a:xfrm>
            <a:off x="3757417" y="4336594"/>
            <a:ext cx="3134709" cy="1048055"/>
            <a:chOff x="3702117" y="4717140"/>
            <a:chExt cx="3072663" cy="1027310"/>
          </a:xfrm>
        </p:grpSpPr>
        <p:grpSp>
          <p:nvGrpSpPr>
            <p:cNvPr id="1034" name="그룹 1033">
              <a:extLst>
                <a:ext uri="{FF2B5EF4-FFF2-40B4-BE49-F238E27FC236}">
                  <a16:creationId xmlns:a16="http://schemas.microsoft.com/office/drawing/2014/main" id="{4F56E70F-85C0-C2D1-515C-069AD5391654}"/>
                </a:ext>
              </a:extLst>
            </p:cNvPr>
            <p:cNvGrpSpPr/>
            <p:nvPr/>
          </p:nvGrpSpPr>
          <p:grpSpPr>
            <a:xfrm>
              <a:off x="3837240" y="4717140"/>
              <a:ext cx="2937540" cy="1027310"/>
              <a:chOff x="2998110" y="2977276"/>
              <a:chExt cx="3401483" cy="843747"/>
            </a:xfrm>
          </p:grpSpPr>
          <p:sp>
            <p:nvSpPr>
              <p:cNvPr id="1037" name="직사각형 1036">
                <a:extLst>
                  <a:ext uri="{FF2B5EF4-FFF2-40B4-BE49-F238E27FC236}">
                    <a16:creationId xmlns:a16="http://schemas.microsoft.com/office/drawing/2014/main" id="{63A159D7-BFB9-1E50-4CE0-F8FBFADB457B}"/>
                  </a:ext>
                </a:extLst>
              </p:cNvPr>
              <p:cNvSpPr/>
              <p:nvPr/>
            </p:nvSpPr>
            <p:spPr>
              <a:xfrm>
                <a:off x="2998110" y="2977276"/>
                <a:ext cx="3401483" cy="84374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36" dirty="0">
                  <a:ln>
                    <a:solidFill>
                      <a:srgbClr val="99B4C7">
                        <a:alpha val="0"/>
                      </a:srgbClr>
                    </a:solidFill>
                  </a:ln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038" name="TextBox 1037">
                <a:extLst>
                  <a:ext uri="{FF2B5EF4-FFF2-40B4-BE49-F238E27FC236}">
                    <a16:creationId xmlns:a16="http://schemas.microsoft.com/office/drawing/2014/main" id="{E9E83D06-B708-26FE-8AAE-FBD23B40C733}"/>
                  </a:ext>
                </a:extLst>
              </p:cNvPr>
              <p:cNvSpPr txBox="1"/>
              <p:nvPr/>
            </p:nvSpPr>
            <p:spPr bwMode="auto">
              <a:xfrm>
                <a:off x="4209587" y="3040475"/>
                <a:ext cx="2119638" cy="736693"/>
              </a:xfrm>
              <a:prstGeom prst="rect">
                <a:avLst/>
              </a:prstGeom>
              <a:solidFill>
                <a:srgbClr val="CDE0E5"/>
              </a:solidFill>
              <a:ln>
                <a:noFill/>
              </a:ln>
            </p:spPr>
            <p:txBody>
              <a:bodyPr wrap="square" lIns="73454" tIns="0" rIns="36727" bIns="0" anchor="ctr">
                <a:noAutofit/>
              </a:bodyPr>
              <a:lstStyle>
                <a:defPPr>
                  <a:defRPr lang="ko-KR"/>
                </a:defPPr>
                <a:lvl2pPr marL="0" lvl="1">
                  <a:defRPr kumimoji="1" sz="1000" spc="-80">
                    <a:ln>
                      <a:solidFill>
                        <a:srgbClr val="99B4C7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2pPr>
              </a:lstStyle>
              <a:p>
                <a:pPr lvl="1" algn="ctr"/>
                <a:r>
                  <a:rPr lang="ko-KR" altLang="en-US" sz="1122" kern="0" spc="-112" dirty="0">
                    <a:gradFill flip="none" rotWithShape="1">
                      <a:gsLst>
                        <a:gs pos="100000">
                          <a:srgbClr val="227DE2"/>
                        </a:gs>
                        <a:gs pos="15000">
                          <a:srgbClr val="4472C4">
                            <a:lumMod val="75000"/>
                          </a:srgbClr>
                        </a:gs>
                      </a:gsLst>
                      <a:lin ang="16200000" scaled="1"/>
                      <a:tileRect/>
                    </a:gradFill>
                    <a:latin typeface="KoPub돋움체 Bold" panose="00000800000000000000" pitchFamily="2" charset="-127"/>
                    <a:ea typeface="KoPub돋움체 Bold" panose="00000800000000000000" pitchFamily="2" charset="-127"/>
                  </a:rPr>
                  <a:t>온천</a:t>
                </a:r>
                <a:r>
                  <a:rPr lang="en-US" altLang="ko-KR" sz="1122" kern="0" spc="-112" dirty="0">
                    <a:gradFill flip="none" rotWithShape="1">
                      <a:gsLst>
                        <a:gs pos="100000">
                          <a:srgbClr val="227DE2"/>
                        </a:gs>
                        <a:gs pos="15000">
                          <a:srgbClr val="4472C4">
                            <a:lumMod val="75000"/>
                          </a:srgbClr>
                        </a:gs>
                      </a:gsLst>
                      <a:lin ang="16200000" scaled="1"/>
                      <a:tileRect/>
                    </a:gradFill>
                    <a:latin typeface="KoPub돋움체 Bold" panose="00000800000000000000" pitchFamily="2" charset="-127"/>
                    <a:ea typeface="KoPub돋움체 Bold" panose="00000800000000000000" pitchFamily="2" charset="-127"/>
                  </a:rPr>
                  <a:t>, </a:t>
                </a:r>
                <a:r>
                  <a:rPr lang="ko-KR" altLang="en-US" sz="1122" kern="0" spc="-112" dirty="0">
                    <a:gradFill flip="none" rotWithShape="1">
                      <a:gsLst>
                        <a:gs pos="100000">
                          <a:srgbClr val="227DE2"/>
                        </a:gs>
                        <a:gs pos="15000">
                          <a:srgbClr val="4472C4">
                            <a:lumMod val="75000"/>
                          </a:srgbClr>
                        </a:gs>
                      </a:gsLst>
                      <a:lin ang="16200000" scaled="1"/>
                      <a:tileRect/>
                    </a:gradFill>
                    <a:latin typeface="KoPub돋움체 Bold" panose="00000800000000000000" pitchFamily="2" charset="-127"/>
                    <a:ea typeface="KoPub돋움체 Bold" panose="00000800000000000000" pitchFamily="2" charset="-127"/>
                  </a:rPr>
                  <a:t>역사</a:t>
                </a:r>
                <a:r>
                  <a:rPr lang="en-US" altLang="ko-KR" sz="1122" kern="0" spc="-112" dirty="0">
                    <a:gradFill flip="none" rotWithShape="1">
                      <a:gsLst>
                        <a:gs pos="100000">
                          <a:srgbClr val="227DE2"/>
                        </a:gs>
                        <a:gs pos="15000">
                          <a:srgbClr val="4472C4">
                            <a:lumMod val="75000"/>
                          </a:srgbClr>
                        </a:gs>
                      </a:gsLst>
                      <a:lin ang="16200000" scaled="1"/>
                      <a:tileRect/>
                    </a:gradFill>
                    <a:latin typeface="KoPub돋움체 Bold" panose="00000800000000000000" pitchFamily="2" charset="-127"/>
                    <a:ea typeface="KoPub돋움체 Bold" panose="00000800000000000000" pitchFamily="2" charset="-127"/>
                  </a:rPr>
                  <a:t>, </a:t>
                </a:r>
                <a:r>
                  <a:rPr lang="ko-KR" altLang="en-US" sz="1122" kern="0" spc="-112" dirty="0">
                    <a:gradFill flip="none" rotWithShape="1">
                      <a:gsLst>
                        <a:gs pos="100000">
                          <a:srgbClr val="227DE2"/>
                        </a:gs>
                        <a:gs pos="15000">
                          <a:srgbClr val="4472C4">
                            <a:lumMod val="75000"/>
                          </a:srgbClr>
                        </a:gs>
                      </a:gsLst>
                      <a:lin ang="16200000" scaled="1"/>
                      <a:tileRect/>
                    </a:gradFill>
                    <a:latin typeface="KoPub돋움체 Bold" panose="00000800000000000000" pitchFamily="2" charset="-127"/>
                    <a:ea typeface="KoPub돋움체 Bold" panose="00000800000000000000" pitchFamily="2" charset="-127"/>
                  </a:rPr>
                  <a:t>문화 관광도시</a:t>
                </a:r>
                <a:endParaRPr lang="en-US" altLang="ko-KR" sz="1122" kern="0" spc="-112" dirty="0">
                  <a:gradFill flip="none" rotWithShape="1">
                    <a:gsLst>
                      <a:gs pos="100000">
                        <a:srgbClr val="227DE2"/>
                      </a:gs>
                      <a:gs pos="15000">
                        <a:srgbClr val="4472C4">
                          <a:lumMod val="75000"/>
                        </a:srgbClr>
                      </a:gs>
                    </a:gsLst>
                    <a:lin ang="16200000" scaled="1"/>
                    <a:tileRect/>
                  </a:gradFill>
                  <a:latin typeface="KoPub돋움체 Bold" panose="00000800000000000000" pitchFamily="2" charset="-127"/>
                  <a:ea typeface="KoPub돋움체 Bold" panose="00000800000000000000" pitchFamily="2" charset="-127"/>
                </a:endParaRPr>
              </a:p>
              <a:p>
                <a:pPr lvl="1" algn="ctr"/>
                <a:r>
                  <a:rPr lang="ko-KR" altLang="en-US" dirty="0"/>
                  <a:t>온양온천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도고온천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현충사</a:t>
                </a:r>
                <a:r>
                  <a:rPr lang="en-US" altLang="ko-KR" dirty="0"/>
                  <a:t>·</a:t>
                </a:r>
              </a:p>
              <a:p>
                <a:pPr lvl="1" algn="ctr"/>
                <a:r>
                  <a:rPr lang="ko-KR" altLang="en-US" dirty="0" err="1"/>
                  <a:t>외암민속마을</a:t>
                </a:r>
                <a:br>
                  <a:rPr lang="ko-KR" altLang="en-US" dirty="0"/>
                </a:br>
                <a:r>
                  <a:rPr lang="ko-KR" altLang="en-US" dirty="0"/>
                  <a:t>등 관광자원 보유</a:t>
                </a:r>
                <a:r>
                  <a:rPr lang="en-US" altLang="ko-KR" dirty="0"/>
                  <a:t>, 2025-2026 </a:t>
                </a:r>
                <a:r>
                  <a:rPr lang="ko-KR" altLang="en-US" dirty="0"/>
                  <a:t>아산</a:t>
                </a:r>
                <a:br>
                  <a:rPr lang="ko-KR" altLang="en-US" dirty="0"/>
                </a:br>
                <a:r>
                  <a:rPr lang="ko-KR" altLang="en-US" dirty="0"/>
                  <a:t>방문의 해 천만 방문객 목표</a:t>
                </a:r>
              </a:p>
            </p:txBody>
          </p:sp>
        </p:grpSp>
        <p:pic>
          <p:nvPicPr>
            <p:cNvPr id="1036" name="그림 1035">
              <a:extLst>
                <a:ext uri="{FF2B5EF4-FFF2-40B4-BE49-F238E27FC236}">
                  <a16:creationId xmlns:a16="http://schemas.microsoft.com/office/drawing/2014/main" id="{A1831CD4-DC89-1684-DA5F-ECD85D2EC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02117" y="5115447"/>
              <a:ext cx="259556" cy="259556"/>
            </a:xfrm>
            <a:prstGeom prst="rect">
              <a:avLst/>
            </a:prstGeom>
          </p:spPr>
        </p:pic>
      </p:grpSp>
      <p:grpSp>
        <p:nvGrpSpPr>
          <p:cNvPr id="1039" name="그룹 1038">
            <a:extLst>
              <a:ext uri="{FF2B5EF4-FFF2-40B4-BE49-F238E27FC236}">
                <a16:creationId xmlns:a16="http://schemas.microsoft.com/office/drawing/2014/main" id="{10740CCC-6D0A-261C-324C-7E132FB5ED7F}"/>
              </a:ext>
            </a:extLst>
          </p:cNvPr>
          <p:cNvGrpSpPr/>
          <p:nvPr/>
        </p:nvGrpSpPr>
        <p:grpSpPr>
          <a:xfrm>
            <a:off x="3764898" y="5589599"/>
            <a:ext cx="3125590" cy="1048055"/>
            <a:chOff x="3709450" y="5846283"/>
            <a:chExt cx="3063724" cy="1027310"/>
          </a:xfrm>
        </p:grpSpPr>
        <p:grpSp>
          <p:nvGrpSpPr>
            <p:cNvPr id="1040" name="그룹 1039">
              <a:extLst>
                <a:ext uri="{FF2B5EF4-FFF2-40B4-BE49-F238E27FC236}">
                  <a16:creationId xmlns:a16="http://schemas.microsoft.com/office/drawing/2014/main" id="{74610608-3E68-3F5C-5E1B-1ACF1A167EEF}"/>
                </a:ext>
              </a:extLst>
            </p:cNvPr>
            <p:cNvGrpSpPr/>
            <p:nvPr/>
          </p:nvGrpSpPr>
          <p:grpSpPr>
            <a:xfrm>
              <a:off x="3835634" y="5846283"/>
              <a:ext cx="2937540" cy="1027310"/>
              <a:chOff x="2998110" y="2977276"/>
              <a:chExt cx="3401483" cy="843747"/>
            </a:xfrm>
          </p:grpSpPr>
          <p:sp>
            <p:nvSpPr>
              <p:cNvPr id="1043" name="직사각형 1042">
                <a:extLst>
                  <a:ext uri="{FF2B5EF4-FFF2-40B4-BE49-F238E27FC236}">
                    <a16:creationId xmlns:a16="http://schemas.microsoft.com/office/drawing/2014/main" id="{F61B370D-D7E4-B9FE-A721-C70DB04390AF}"/>
                  </a:ext>
                </a:extLst>
              </p:cNvPr>
              <p:cNvSpPr/>
              <p:nvPr/>
            </p:nvSpPr>
            <p:spPr>
              <a:xfrm>
                <a:off x="2998110" y="2977276"/>
                <a:ext cx="3401483" cy="84374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36" dirty="0">
                  <a:ln>
                    <a:solidFill>
                      <a:srgbClr val="99B4C7">
                        <a:alpha val="0"/>
                      </a:srgbClr>
                    </a:solidFill>
                  </a:ln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  <p:sp>
            <p:nvSpPr>
              <p:cNvPr id="1044" name="TextBox 1043">
                <a:extLst>
                  <a:ext uri="{FF2B5EF4-FFF2-40B4-BE49-F238E27FC236}">
                    <a16:creationId xmlns:a16="http://schemas.microsoft.com/office/drawing/2014/main" id="{F8C2EE0A-DCB5-BF7C-5669-E485A7EEDAC5}"/>
                  </a:ext>
                </a:extLst>
              </p:cNvPr>
              <p:cNvSpPr txBox="1"/>
              <p:nvPr/>
            </p:nvSpPr>
            <p:spPr bwMode="auto">
              <a:xfrm>
                <a:off x="4209587" y="3040475"/>
                <a:ext cx="2045830" cy="736693"/>
              </a:xfrm>
              <a:prstGeom prst="rect">
                <a:avLst/>
              </a:prstGeom>
              <a:solidFill>
                <a:srgbClr val="CDE0E5"/>
              </a:solidFill>
              <a:ln>
                <a:noFill/>
              </a:ln>
            </p:spPr>
            <p:txBody>
              <a:bodyPr wrap="square" lIns="73454" tIns="0" rIns="36727" bIns="0" anchor="ctr">
                <a:noAutofit/>
              </a:bodyPr>
              <a:lstStyle>
                <a:defPPr>
                  <a:defRPr lang="ko-KR"/>
                </a:defPPr>
                <a:lvl2pPr marL="0" lvl="1">
                  <a:defRPr kumimoji="1" sz="1000" spc="-80">
                    <a:ln>
                      <a:solidFill>
                        <a:srgbClr val="99B4C7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2pPr>
              </a:lstStyle>
              <a:p>
                <a:pPr lvl="1" algn="ctr"/>
                <a:r>
                  <a:rPr lang="ko-KR" altLang="en-US" sz="1122" kern="0" spc="-112" dirty="0">
                    <a:gradFill flip="none" rotWithShape="1">
                      <a:gsLst>
                        <a:gs pos="100000">
                          <a:srgbClr val="92D050"/>
                        </a:gs>
                        <a:gs pos="15000">
                          <a:srgbClr val="00B050"/>
                        </a:gs>
                      </a:gsLst>
                      <a:lin ang="16200000" scaled="1"/>
                      <a:tileRect/>
                    </a:gradFill>
                    <a:latin typeface="KoPub돋움체 Bold" panose="00000800000000000000" pitchFamily="2" charset="-127"/>
                    <a:ea typeface="KoPub돋움체 Bold" panose="00000800000000000000" pitchFamily="2" charset="-127"/>
                  </a:rPr>
                  <a:t>광역교통 거점 도시</a:t>
                </a:r>
                <a:endParaRPr lang="en-US" altLang="ko-KR" sz="1122" kern="0" spc="-112" dirty="0">
                  <a:gradFill flip="none" rotWithShape="1">
                    <a:gsLst>
                      <a:gs pos="100000">
                        <a:srgbClr val="92D050"/>
                      </a:gs>
                      <a:gs pos="15000">
                        <a:srgbClr val="00B050"/>
                      </a:gs>
                    </a:gsLst>
                    <a:lin ang="16200000" scaled="1"/>
                    <a:tileRect/>
                  </a:gradFill>
                  <a:latin typeface="KoPub돋움체 Bold" panose="00000800000000000000" pitchFamily="2" charset="-127"/>
                  <a:ea typeface="KoPub돋움체 Bold" panose="00000800000000000000" pitchFamily="2" charset="-127"/>
                </a:endParaRPr>
              </a:p>
              <a:p>
                <a:pPr lvl="1" algn="ctr"/>
                <a:endParaRPr lang="en-US" altLang="ko-KR" sz="1122" kern="0" spc="-112" dirty="0">
                  <a:gradFill flip="none" rotWithShape="1">
                    <a:gsLst>
                      <a:gs pos="100000">
                        <a:srgbClr val="92D050"/>
                      </a:gs>
                      <a:gs pos="15000">
                        <a:srgbClr val="00B050"/>
                      </a:gs>
                    </a:gsLst>
                    <a:lin ang="16200000" scaled="1"/>
                    <a:tileRect/>
                  </a:gradFill>
                  <a:latin typeface="KoPub돋움체 Bold" panose="00000800000000000000" pitchFamily="2" charset="-127"/>
                  <a:ea typeface="KoPub돋움체 Bold" panose="00000800000000000000" pitchFamily="2" charset="-127"/>
                </a:endParaRPr>
              </a:p>
              <a:p>
                <a:pPr lvl="1" algn="ctr"/>
                <a:r>
                  <a:rPr lang="ko-KR" altLang="en-US" dirty="0"/>
                  <a:t>천안아산역 </a:t>
                </a:r>
                <a:r>
                  <a:rPr lang="en-US" altLang="ko-KR" dirty="0"/>
                  <a:t>KTX </a:t>
                </a:r>
                <a:r>
                  <a:rPr lang="ko-KR" altLang="en-US" dirty="0"/>
                  <a:t>거점</a:t>
                </a:r>
                <a:r>
                  <a:rPr lang="en-US" altLang="ko-KR" dirty="0"/>
                  <a:t>, </a:t>
                </a:r>
                <a:r>
                  <a:rPr lang="ko-KR" altLang="en-US" dirty="0" err="1"/>
                  <a:t>광역복합환승센터</a:t>
                </a:r>
                <a:br>
                  <a:rPr lang="ko-KR" altLang="en-US" dirty="0"/>
                </a:br>
                <a:r>
                  <a:rPr lang="en-US" altLang="ko-KR" dirty="0"/>
                  <a:t>6,700</a:t>
                </a:r>
                <a:r>
                  <a:rPr lang="ko-KR" altLang="en-US" dirty="0"/>
                  <a:t>억 투입</a:t>
                </a:r>
                <a:r>
                  <a:rPr lang="en-US" altLang="ko-KR" dirty="0"/>
                  <a:t>, GTX-C </a:t>
                </a:r>
                <a:r>
                  <a:rPr lang="ko-KR" altLang="en-US" dirty="0"/>
                  <a:t>연장 추진으로</a:t>
                </a:r>
                <a:br>
                  <a:rPr lang="ko-KR" altLang="en-US" dirty="0"/>
                </a:br>
                <a:r>
                  <a:rPr lang="en-US" altLang="ko-KR" dirty="0"/>
                  <a:t>30</a:t>
                </a:r>
                <a:r>
                  <a:rPr lang="ko-KR" altLang="en-US" dirty="0"/>
                  <a:t>분 도시 아산 실현 목표</a:t>
                </a:r>
              </a:p>
            </p:txBody>
          </p:sp>
        </p:grpSp>
        <p:pic>
          <p:nvPicPr>
            <p:cNvPr id="1042" name="그림 1041">
              <a:extLst>
                <a:ext uri="{FF2B5EF4-FFF2-40B4-BE49-F238E27FC236}">
                  <a16:creationId xmlns:a16="http://schemas.microsoft.com/office/drawing/2014/main" id="{798E8A36-4F2C-AA64-A83C-30E0B3508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09450" y="6228122"/>
              <a:ext cx="259556" cy="259556"/>
            </a:xfrm>
            <a:prstGeom prst="rect">
              <a:avLst/>
            </a:prstGeom>
          </p:spPr>
        </p:pic>
      </p:grpSp>
      <p:pic>
        <p:nvPicPr>
          <p:cNvPr id="1045" name="Picture 8" descr="기획연재] 아산시 '3色 겨울 온천 여행'…“온양온천, 세종대왕도 찾은 국내 최장수 왕실온천”">
            <a:extLst>
              <a:ext uri="{FF2B5EF4-FFF2-40B4-BE49-F238E27FC236}">
                <a16:creationId xmlns:a16="http://schemas.microsoft.com/office/drawing/2014/main" id="{4BCFCD64-86FC-54E7-2343-5C006CAB6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447" y="4502029"/>
            <a:ext cx="963184" cy="77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10" descr="천안아산역 ktx 1호선 아산역 전철시간표 아산역에서 천안아산역 타는 곳 2023년 3월 최신정보 : 네이버 블로그">
            <a:extLst>
              <a:ext uri="{FF2B5EF4-FFF2-40B4-BE49-F238E27FC236}">
                <a16:creationId xmlns:a16="http://schemas.microsoft.com/office/drawing/2014/main" id="{40AB0EB9-1C95-013A-E2B6-691E1D0C2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24" y="5758196"/>
            <a:ext cx="946399" cy="70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7" name="그룹 1046">
            <a:extLst>
              <a:ext uri="{FF2B5EF4-FFF2-40B4-BE49-F238E27FC236}">
                <a16:creationId xmlns:a16="http://schemas.microsoft.com/office/drawing/2014/main" id="{9032DE4C-3373-8E8F-A90B-4C405F2B7B43}"/>
              </a:ext>
            </a:extLst>
          </p:cNvPr>
          <p:cNvGrpSpPr/>
          <p:nvPr/>
        </p:nvGrpSpPr>
        <p:grpSpPr>
          <a:xfrm>
            <a:off x="608057" y="7001146"/>
            <a:ext cx="3138447" cy="2659627"/>
            <a:chOff x="6674931" y="6969911"/>
            <a:chExt cx="2561009" cy="2606984"/>
          </a:xfrm>
        </p:grpSpPr>
        <p:sp>
          <p:nvSpPr>
            <p:cNvPr id="1048" name="직사각형 1047">
              <a:extLst>
                <a:ext uri="{FF2B5EF4-FFF2-40B4-BE49-F238E27FC236}">
                  <a16:creationId xmlns:a16="http://schemas.microsoft.com/office/drawing/2014/main" id="{7C374404-F0BC-7F9B-A4C4-C839336B051C}"/>
                </a:ext>
              </a:extLst>
            </p:cNvPr>
            <p:cNvSpPr/>
            <p:nvPr/>
          </p:nvSpPr>
          <p:spPr>
            <a:xfrm>
              <a:off x="6674931" y="6969911"/>
              <a:ext cx="2561006" cy="291403"/>
            </a:xfrm>
            <a:prstGeom prst="rect">
              <a:avLst/>
            </a:prstGeom>
            <a:solidFill>
              <a:srgbClr val="4E8490"/>
            </a:solidFill>
            <a:ln>
              <a:noFill/>
            </a:ln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972218" fontAlgn="base" latinLnBrk="0">
                <a:buClr>
                  <a:srgbClr val="1E82AA"/>
                </a:buClr>
                <a:buSzPct val="100000"/>
                <a:tabLst>
                  <a:tab pos="465460" algn="l"/>
                  <a:tab pos="930922" algn="l"/>
                  <a:tab pos="1399275" algn="l"/>
                  <a:tab pos="1864736" algn="l"/>
                  <a:tab pos="2330197" algn="l"/>
                  <a:tab pos="2797105" algn="l"/>
                  <a:tab pos="3262565" algn="l"/>
                  <a:tab pos="3729471" algn="l"/>
                  <a:tab pos="4196378" algn="l"/>
                  <a:tab pos="4661840" algn="l"/>
                  <a:tab pos="5128745" algn="l"/>
                  <a:tab pos="6061115" algn="l"/>
                  <a:tab pos="6528021" algn="l"/>
                  <a:tab pos="6993481" algn="l"/>
                  <a:tab pos="7458942" algn="l"/>
                  <a:tab pos="7925850" algn="l"/>
                  <a:tab pos="8392756" algn="l"/>
                  <a:tab pos="8858218" algn="l"/>
                  <a:tab pos="9325125" algn="l"/>
                  <a:tab pos="9790586" algn="l"/>
                  <a:tab pos="10257493" algn="l"/>
                  <a:tab pos="10724400" algn="l"/>
                  <a:tab pos="11189861" algn="l"/>
                  <a:tab pos="11656766" algn="l"/>
                  <a:tab pos="12122228" algn="l"/>
                  <a:tab pos="12587690" algn="l"/>
                  <a:tab pos="13056041" algn="l"/>
                  <a:tab pos="13521502" algn="l"/>
                  <a:tab pos="13986964" algn="l"/>
                  <a:tab pos="14453871" algn="l"/>
                  <a:tab pos="14919332" algn="l"/>
                </a:tabLst>
                <a:defRPr/>
              </a:pPr>
              <a:r>
                <a:rPr lang="ko-KR" altLang="en-US" sz="1428" dirty="0">
                  <a:ln>
                    <a:solidFill>
                      <a:srgbClr val="0568B0">
                        <a:alpha val="0"/>
                      </a:srgbClr>
                    </a:solidFill>
                  </a:ln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아산시 일반현황</a:t>
              </a:r>
            </a:p>
          </p:txBody>
        </p:sp>
        <p:sp>
          <p:nvSpPr>
            <p:cNvPr id="1049" name="Oval 33">
              <a:extLst>
                <a:ext uri="{FF2B5EF4-FFF2-40B4-BE49-F238E27FC236}">
                  <a16:creationId xmlns:a16="http://schemas.microsoft.com/office/drawing/2014/main" id="{0D684401-A94C-AC55-13F9-18C250F8A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4933" y="7264692"/>
              <a:ext cx="2561007" cy="2312203"/>
            </a:xfrm>
            <a:prstGeom prst="flowChartProcess">
              <a:avLst/>
            </a:prstGeom>
            <a:solidFill>
              <a:schemeClr val="bg1"/>
            </a:soli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  <a:headEnd/>
              <a:tailEnd/>
            </a:ln>
            <a:effectLst>
              <a:outerShdw dist="17780" dir="2700000" algn="tl" rotWithShape="0">
                <a:sysClr val="window" lastClr="FFFFFF">
                  <a:lumMod val="75000"/>
                </a:sysClr>
              </a:outerShdw>
            </a:effectLst>
          </p:spPr>
          <p:txBody>
            <a:bodyPr lIns="36727" tIns="50773" rIns="36727" bIns="50773" anchor="t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913" indent="-174913" defTabSz="1097056" fontAlgn="base" latinLnBrk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endParaRPr kumimoji="1" lang="en-US" altLang="ko-KR" sz="1071" dirty="0">
                <a:ln>
                  <a:solidFill>
                    <a:srgbClr val="0568B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1050" name="그룹 1049">
            <a:extLst>
              <a:ext uri="{FF2B5EF4-FFF2-40B4-BE49-F238E27FC236}">
                <a16:creationId xmlns:a16="http://schemas.microsoft.com/office/drawing/2014/main" id="{B31E9665-65E7-E2B9-582C-98C6BB581AA6}"/>
              </a:ext>
            </a:extLst>
          </p:cNvPr>
          <p:cNvGrpSpPr/>
          <p:nvPr/>
        </p:nvGrpSpPr>
        <p:grpSpPr>
          <a:xfrm>
            <a:off x="3876913" y="7001146"/>
            <a:ext cx="3138444" cy="2659627"/>
            <a:chOff x="6674931" y="6969911"/>
            <a:chExt cx="2561006" cy="2606984"/>
          </a:xfrm>
        </p:grpSpPr>
        <p:sp>
          <p:nvSpPr>
            <p:cNvPr id="1051" name="직사각형 1050">
              <a:extLst>
                <a:ext uri="{FF2B5EF4-FFF2-40B4-BE49-F238E27FC236}">
                  <a16:creationId xmlns:a16="http://schemas.microsoft.com/office/drawing/2014/main" id="{F293A587-C4E3-1D2C-738B-244D971247ED}"/>
                </a:ext>
              </a:extLst>
            </p:cNvPr>
            <p:cNvSpPr/>
            <p:nvPr/>
          </p:nvSpPr>
          <p:spPr>
            <a:xfrm>
              <a:off x="6674931" y="6969911"/>
              <a:ext cx="2561006" cy="291403"/>
            </a:xfrm>
            <a:prstGeom prst="rect">
              <a:avLst/>
            </a:prstGeom>
            <a:solidFill>
              <a:srgbClr val="4E8490"/>
            </a:solidFill>
            <a:ln>
              <a:noFill/>
            </a:ln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algn="ctr" defTabSz="972218" fontAlgn="base" latinLnBrk="0">
                <a:buClr>
                  <a:srgbClr val="1E82AA"/>
                </a:buClr>
                <a:buSzPct val="100000"/>
                <a:tabLst>
                  <a:tab pos="465460" algn="l"/>
                  <a:tab pos="930922" algn="l"/>
                  <a:tab pos="1399275" algn="l"/>
                  <a:tab pos="1864736" algn="l"/>
                  <a:tab pos="2330197" algn="l"/>
                  <a:tab pos="2797105" algn="l"/>
                  <a:tab pos="3262565" algn="l"/>
                  <a:tab pos="3729471" algn="l"/>
                  <a:tab pos="4196378" algn="l"/>
                  <a:tab pos="4661840" algn="l"/>
                  <a:tab pos="5128745" algn="l"/>
                  <a:tab pos="6061115" algn="l"/>
                  <a:tab pos="6528021" algn="l"/>
                  <a:tab pos="6993481" algn="l"/>
                  <a:tab pos="7458942" algn="l"/>
                  <a:tab pos="7925850" algn="l"/>
                  <a:tab pos="8392756" algn="l"/>
                  <a:tab pos="8858218" algn="l"/>
                  <a:tab pos="9325125" algn="l"/>
                  <a:tab pos="9790586" algn="l"/>
                  <a:tab pos="10257493" algn="l"/>
                  <a:tab pos="10724400" algn="l"/>
                  <a:tab pos="11189861" algn="l"/>
                  <a:tab pos="11656766" algn="l"/>
                  <a:tab pos="12122228" algn="l"/>
                  <a:tab pos="12587690" algn="l"/>
                  <a:tab pos="13056041" algn="l"/>
                  <a:tab pos="13521502" algn="l"/>
                  <a:tab pos="13986964" algn="l"/>
                  <a:tab pos="14453871" algn="l"/>
                  <a:tab pos="14919332" algn="l"/>
                </a:tabLst>
                <a:defRPr/>
              </a:pPr>
              <a:r>
                <a:rPr lang="ko-KR" altLang="en-US" sz="1428" dirty="0">
                  <a:ln>
                    <a:solidFill>
                      <a:srgbClr val="0568B0">
                        <a:alpha val="0"/>
                      </a:srgbClr>
                    </a:solidFill>
                  </a:ln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아산시 지역 특징</a:t>
              </a:r>
            </a:p>
          </p:txBody>
        </p:sp>
        <p:sp>
          <p:nvSpPr>
            <p:cNvPr id="1052" name="Oval 33">
              <a:extLst>
                <a:ext uri="{FF2B5EF4-FFF2-40B4-BE49-F238E27FC236}">
                  <a16:creationId xmlns:a16="http://schemas.microsoft.com/office/drawing/2014/main" id="{4F379B00-037C-BBC4-2252-1A164148B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4931" y="7264693"/>
              <a:ext cx="2561006" cy="2312202"/>
            </a:xfrm>
            <a:prstGeom prst="flowChartProcess">
              <a:avLst/>
            </a:prstGeom>
            <a:solidFill>
              <a:schemeClr val="bg1"/>
            </a:soli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  <a:headEnd/>
              <a:tailEnd/>
            </a:ln>
            <a:effectLst>
              <a:outerShdw dist="17780" dir="2700000" algn="tl" rotWithShape="0">
                <a:sysClr val="window" lastClr="FFFFFF">
                  <a:lumMod val="75000"/>
                </a:sysClr>
              </a:outerShdw>
            </a:effectLst>
          </p:spPr>
          <p:txBody>
            <a:bodyPr lIns="36727" tIns="50773" rIns="36727" bIns="50773" anchor="t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913" indent="-174913" defTabSz="1097056" fontAlgn="base" latinLnBrk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endParaRPr kumimoji="1" lang="ko-KR" altLang="en-US" sz="1071" dirty="0">
                <a:ln>
                  <a:solidFill>
                    <a:srgbClr val="0568B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</p:grpSp>
      <p:grpSp>
        <p:nvGrpSpPr>
          <p:cNvPr id="1059" name="그룹 1058">
            <a:extLst>
              <a:ext uri="{FF2B5EF4-FFF2-40B4-BE49-F238E27FC236}">
                <a16:creationId xmlns:a16="http://schemas.microsoft.com/office/drawing/2014/main" id="{54BDA7FA-E82B-F906-5666-6BB59BFF312A}"/>
              </a:ext>
            </a:extLst>
          </p:cNvPr>
          <p:cNvGrpSpPr/>
          <p:nvPr/>
        </p:nvGrpSpPr>
        <p:grpSpPr>
          <a:xfrm>
            <a:off x="1116735" y="7388402"/>
            <a:ext cx="2061024" cy="2060071"/>
            <a:chOff x="667851" y="7835772"/>
            <a:chExt cx="2020229" cy="2019296"/>
          </a:xfrm>
        </p:grpSpPr>
        <p:grpSp>
          <p:nvGrpSpPr>
            <p:cNvPr id="1060" name="그룹 1059">
              <a:extLst>
                <a:ext uri="{FF2B5EF4-FFF2-40B4-BE49-F238E27FC236}">
                  <a16:creationId xmlns:a16="http://schemas.microsoft.com/office/drawing/2014/main" id="{49DA579C-44E6-DA21-E347-B61EC0E22FB2}"/>
                </a:ext>
              </a:extLst>
            </p:cNvPr>
            <p:cNvGrpSpPr/>
            <p:nvPr/>
          </p:nvGrpSpPr>
          <p:grpSpPr>
            <a:xfrm>
              <a:off x="667851" y="7835772"/>
              <a:ext cx="2020229" cy="550769"/>
              <a:chOff x="667851" y="7835772"/>
              <a:chExt cx="2020229" cy="550769"/>
            </a:xfrm>
          </p:grpSpPr>
          <p:pic>
            <p:nvPicPr>
              <p:cNvPr id="1067" name="그림 1066">
                <a:extLst>
                  <a:ext uri="{FF2B5EF4-FFF2-40B4-BE49-F238E27FC236}">
                    <a16:creationId xmlns:a16="http://schemas.microsoft.com/office/drawing/2014/main" id="{C809E55B-D43F-F3A8-215D-5E5F638C27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7851" y="7835772"/>
                <a:ext cx="589556" cy="550769"/>
              </a:xfrm>
              <a:prstGeom prst="rect">
                <a:avLst/>
              </a:prstGeom>
            </p:spPr>
          </p:pic>
          <p:sp>
            <p:nvSpPr>
              <p:cNvPr id="1068" name="직사각형 1067">
                <a:extLst>
                  <a:ext uri="{FF2B5EF4-FFF2-40B4-BE49-F238E27FC236}">
                    <a16:creationId xmlns:a16="http://schemas.microsoft.com/office/drawing/2014/main" id="{37904497-CA3E-CC02-0007-A394215943D7}"/>
                  </a:ext>
                </a:extLst>
              </p:cNvPr>
              <p:cNvSpPr/>
              <p:nvPr/>
            </p:nvSpPr>
            <p:spPr>
              <a:xfrm>
                <a:off x="1171487" y="7893331"/>
                <a:ext cx="1516593" cy="3720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097056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인구 </a:t>
                </a:r>
                <a:r>
                  <a:rPr kumimoji="1" lang="en-US" altLang="ko-KR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: 400,211</a:t>
                </a:r>
                <a:r>
                  <a:rPr kumimoji="1" lang="ko-KR" altLang="en-US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명</a:t>
                </a:r>
                <a:endParaRPr kumimoji="1" lang="en-US" altLang="ko-KR" sz="1428" dirty="0">
                  <a:ln>
                    <a:solidFill>
                      <a:srgbClr val="0568B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</p:grpSp>
        <p:grpSp>
          <p:nvGrpSpPr>
            <p:cNvPr id="1061" name="그룹 1060">
              <a:extLst>
                <a:ext uri="{FF2B5EF4-FFF2-40B4-BE49-F238E27FC236}">
                  <a16:creationId xmlns:a16="http://schemas.microsoft.com/office/drawing/2014/main" id="{25AE94B8-6F94-600E-A945-91AC82AEB20E}"/>
                </a:ext>
              </a:extLst>
            </p:cNvPr>
            <p:cNvGrpSpPr/>
            <p:nvPr/>
          </p:nvGrpSpPr>
          <p:grpSpPr>
            <a:xfrm>
              <a:off x="756312" y="8591052"/>
              <a:ext cx="1926420" cy="422554"/>
              <a:chOff x="756312" y="8591052"/>
              <a:chExt cx="1926420" cy="422554"/>
            </a:xfrm>
          </p:grpSpPr>
          <p:pic>
            <p:nvPicPr>
              <p:cNvPr id="1065" name="그림 1064">
                <a:extLst>
                  <a:ext uri="{FF2B5EF4-FFF2-40B4-BE49-F238E27FC236}">
                    <a16:creationId xmlns:a16="http://schemas.microsoft.com/office/drawing/2014/main" id="{F2172259-E98B-EA08-2E06-5B6009D42A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6312" y="8600636"/>
                <a:ext cx="412970" cy="412970"/>
              </a:xfrm>
              <a:prstGeom prst="rect">
                <a:avLst/>
              </a:prstGeom>
            </p:spPr>
          </p:pic>
          <p:sp>
            <p:nvSpPr>
              <p:cNvPr id="1066" name="직사각형 1065">
                <a:extLst>
                  <a:ext uri="{FF2B5EF4-FFF2-40B4-BE49-F238E27FC236}">
                    <a16:creationId xmlns:a16="http://schemas.microsoft.com/office/drawing/2014/main" id="{AFFF5D81-8027-7CE8-7964-CC8280B67186}"/>
                  </a:ext>
                </a:extLst>
              </p:cNvPr>
              <p:cNvSpPr/>
              <p:nvPr/>
            </p:nvSpPr>
            <p:spPr>
              <a:xfrm>
                <a:off x="1169282" y="8591052"/>
                <a:ext cx="1513450" cy="3720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097056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면적 </a:t>
                </a:r>
                <a:r>
                  <a:rPr kumimoji="1" lang="en-US" altLang="ko-KR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: </a:t>
                </a:r>
                <a:r>
                  <a:rPr kumimoji="1" lang="ko-KR" altLang="en-US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약 </a:t>
                </a:r>
                <a:r>
                  <a:rPr kumimoji="1" lang="en-US" altLang="ko-KR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542k㎡</a:t>
                </a:r>
              </a:p>
            </p:txBody>
          </p:sp>
        </p:grpSp>
        <p:grpSp>
          <p:nvGrpSpPr>
            <p:cNvPr id="1062" name="그룹 1061">
              <a:extLst>
                <a:ext uri="{FF2B5EF4-FFF2-40B4-BE49-F238E27FC236}">
                  <a16:creationId xmlns:a16="http://schemas.microsoft.com/office/drawing/2014/main" id="{408D70B8-0ABF-BDE1-5071-639490FEE436}"/>
                </a:ext>
              </a:extLst>
            </p:cNvPr>
            <p:cNvGrpSpPr/>
            <p:nvPr/>
          </p:nvGrpSpPr>
          <p:grpSpPr>
            <a:xfrm>
              <a:off x="772780" y="9310568"/>
              <a:ext cx="1534625" cy="544500"/>
              <a:chOff x="772780" y="9310568"/>
              <a:chExt cx="1534625" cy="544500"/>
            </a:xfrm>
          </p:grpSpPr>
          <p:pic>
            <p:nvPicPr>
              <p:cNvPr id="1063" name="그림 1062">
                <a:extLst>
                  <a:ext uri="{FF2B5EF4-FFF2-40B4-BE49-F238E27FC236}">
                    <a16:creationId xmlns:a16="http://schemas.microsoft.com/office/drawing/2014/main" id="{03A3CB9F-20F2-A68D-3AAC-105CBDA7B3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2780" y="9310568"/>
                <a:ext cx="393566" cy="437544"/>
              </a:xfrm>
              <a:prstGeom prst="rect">
                <a:avLst/>
              </a:prstGeom>
            </p:spPr>
          </p:pic>
          <p:sp>
            <p:nvSpPr>
              <p:cNvPr id="1064" name="직사각형 1063">
                <a:extLst>
                  <a:ext uri="{FF2B5EF4-FFF2-40B4-BE49-F238E27FC236}">
                    <a16:creationId xmlns:a16="http://schemas.microsoft.com/office/drawing/2014/main" id="{653790D9-BC2F-787A-9976-69A1CEE3F889}"/>
                  </a:ext>
                </a:extLst>
              </p:cNvPr>
              <p:cNvSpPr/>
              <p:nvPr/>
            </p:nvSpPr>
            <p:spPr>
              <a:xfrm>
                <a:off x="1166346" y="9333782"/>
                <a:ext cx="1141059" cy="5212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09705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행정구역 </a:t>
                </a:r>
                <a:r>
                  <a:rPr kumimoji="1" lang="en-US" altLang="ko-KR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: </a:t>
                </a:r>
              </a:p>
              <a:p>
                <a:pPr defTabSz="109705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ko-KR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2</a:t>
                </a:r>
                <a:r>
                  <a:rPr kumimoji="1" lang="ko-KR" altLang="en-US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읍 </a:t>
                </a:r>
                <a:r>
                  <a:rPr kumimoji="1" lang="en-US" altLang="ko-KR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9</a:t>
                </a:r>
                <a:r>
                  <a:rPr kumimoji="1" lang="ko-KR" altLang="en-US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면 </a:t>
                </a:r>
                <a:r>
                  <a:rPr kumimoji="1" lang="en-US" altLang="ko-KR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6</a:t>
                </a:r>
                <a:r>
                  <a:rPr kumimoji="1" lang="ko-KR" altLang="en-US" sz="1428" dirty="0">
                    <a:ln>
                      <a:solidFill>
                        <a:srgbClr val="0568B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Medium" panose="00000600000000000000" pitchFamily="2" charset="-127"/>
                    <a:ea typeface="KoPub돋움체 Medium" panose="00000600000000000000" pitchFamily="2" charset="-127"/>
                  </a:rPr>
                  <a:t>동</a:t>
                </a:r>
                <a:endParaRPr kumimoji="1" lang="en-US" altLang="ko-KR" sz="1428" dirty="0">
                  <a:ln>
                    <a:solidFill>
                      <a:srgbClr val="0568B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endParaRPr>
              </a:p>
            </p:txBody>
          </p:sp>
        </p:grpSp>
      </p:grpSp>
      <p:sp>
        <p:nvSpPr>
          <p:cNvPr id="1072" name="TextBox 1071">
            <a:extLst>
              <a:ext uri="{FF2B5EF4-FFF2-40B4-BE49-F238E27FC236}">
                <a16:creationId xmlns:a16="http://schemas.microsoft.com/office/drawing/2014/main" id="{72B4FD13-1CF0-6F72-4BB7-72A92AF1CDDA}"/>
              </a:ext>
            </a:extLst>
          </p:cNvPr>
          <p:cNvSpPr txBox="1"/>
          <p:nvPr/>
        </p:nvSpPr>
        <p:spPr>
          <a:xfrm>
            <a:off x="2061612" y="7857129"/>
            <a:ext cx="10076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>
                <a:solidFill>
                  <a:srgbClr val="FF0000"/>
                </a:solidFill>
              </a:rPr>
              <a:t>*2025</a:t>
            </a:r>
            <a:r>
              <a:rPr lang="ko-KR" altLang="en-US" sz="700" dirty="0">
                <a:solidFill>
                  <a:srgbClr val="FF0000"/>
                </a:solidFill>
              </a:rPr>
              <a:t>년 말 기준</a:t>
            </a:r>
          </a:p>
        </p:txBody>
      </p:sp>
      <p:sp>
        <p:nvSpPr>
          <p:cNvPr id="1074" name="TextBox 1073">
            <a:extLst>
              <a:ext uri="{FF2B5EF4-FFF2-40B4-BE49-F238E27FC236}">
                <a16:creationId xmlns:a16="http://schemas.microsoft.com/office/drawing/2014/main" id="{E09FBF37-07BF-A571-963E-BE9E14F37C91}"/>
              </a:ext>
            </a:extLst>
          </p:cNvPr>
          <p:cNvSpPr txBox="1"/>
          <p:nvPr/>
        </p:nvSpPr>
        <p:spPr>
          <a:xfrm>
            <a:off x="3895269" y="7826650"/>
            <a:ext cx="4579620" cy="128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000" b="1" dirty="0">
                <a:ea typeface="KoPub돋움체 Bold" panose="00000800000000000000"/>
              </a:rPr>
              <a:t>- 수도권과 충청권을 연결하는 교통 요충지</a:t>
            </a:r>
          </a:p>
          <a:p>
            <a:pPr>
              <a:lnSpc>
                <a:spcPct val="200000"/>
              </a:lnSpc>
            </a:pPr>
            <a:r>
              <a:rPr lang="ko-KR" altLang="en-US" sz="1000" b="1" dirty="0">
                <a:ea typeface="KoPub돋움체 Bold" panose="00000800000000000000"/>
              </a:rPr>
              <a:t>- </a:t>
            </a:r>
            <a:r>
              <a:rPr lang="ko-KR" altLang="en-US" sz="1000" b="1" dirty="0" err="1">
                <a:ea typeface="KoPub돋움체 Bold" panose="00000800000000000000"/>
              </a:rPr>
              <a:t>삼성디스플레이·현대차</a:t>
            </a:r>
            <a:r>
              <a:rPr lang="ko-KR" altLang="en-US" sz="1000" b="1" dirty="0">
                <a:ea typeface="KoPub돋움체 Bold" panose="00000800000000000000"/>
              </a:rPr>
              <a:t> 등 대기업 입지, 수출 전국 1위</a:t>
            </a:r>
          </a:p>
          <a:p>
            <a:pPr>
              <a:lnSpc>
                <a:spcPct val="200000"/>
              </a:lnSpc>
            </a:pPr>
            <a:r>
              <a:rPr lang="ko-KR" altLang="en-US" sz="1000" b="1" dirty="0">
                <a:ea typeface="KoPub돋움체 Bold" panose="00000800000000000000"/>
              </a:rPr>
              <a:t>- 평균연령 42.3세, 비수도권 2위 젊은 도시</a:t>
            </a:r>
          </a:p>
          <a:p>
            <a:pPr>
              <a:lnSpc>
                <a:spcPct val="200000"/>
              </a:lnSpc>
            </a:pPr>
            <a:r>
              <a:rPr lang="ko-KR" altLang="en-US" sz="1000" b="1" dirty="0">
                <a:ea typeface="KoPub돋움체 Bold" panose="00000800000000000000"/>
              </a:rPr>
              <a:t>- </a:t>
            </a:r>
            <a:r>
              <a:rPr lang="ko-KR" altLang="en-US" sz="1000" b="1" dirty="0" err="1">
                <a:ea typeface="KoPub돋움체 Bold" panose="00000800000000000000"/>
              </a:rPr>
              <a:t>온양온천·현충사</a:t>
            </a:r>
            <a:r>
              <a:rPr lang="ko-KR" altLang="en-US" sz="1000" b="1" dirty="0">
                <a:ea typeface="KoPub돋움체 Bold" panose="00000800000000000000"/>
              </a:rPr>
              <a:t> 등 관광자원 보유</a:t>
            </a:r>
          </a:p>
        </p:txBody>
      </p:sp>
    </p:spTree>
    <p:extLst>
      <p:ext uri="{BB962C8B-B14F-4D97-AF65-F5344CB8AC3E}">
        <p14:creationId xmlns:p14="http://schemas.microsoft.com/office/powerpoint/2010/main" val="1304847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3D0162-B029-C80D-6413-89C4EBB17E1D}"/>
              </a:ext>
            </a:extLst>
          </p:cNvPr>
          <p:cNvSpPr txBox="1"/>
          <p:nvPr/>
        </p:nvSpPr>
        <p:spPr>
          <a:xfrm>
            <a:off x="-1336315" y="239433"/>
            <a:ext cx="1904206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/>
              <a:t>현안 분석</a:t>
            </a:r>
            <a:endParaRPr lang="ko-KR" altLang="en-US" sz="1874" b="1" dirty="0"/>
          </a:p>
        </p:txBody>
      </p:sp>
      <p:sp>
        <p:nvSpPr>
          <p:cNvPr id="2" name="자유형: 도형 73">
            <a:extLst>
              <a:ext uri="{FF2B5EF4-FFF2-40B4-BE49-F238E27FC236}">
                <a16:creationId xmlns:a16="http://schemas.microsoft.com/office/drawing/2014/main" id="{2597C942-9D7A-3E91-BBA5-9E26BBD78BB0}"/>
              </a:ext>
            </a:extLst>
          </p:cNvPr>
          <p:cNvSpPr/>
          <p:nvPr/>
        </p:nvSpPr>
        <p:spPr>
          <a:xfrm rot="10800000">
            <a:off x="252246" y="239431"/>
            <a:ext cx="6788633" cy="2755228"/>
          </a:xfrm>
          <a:custGeom>
            <a:avLst/>
            <a:gdLst>
              <a:gd name="connsiteX0" fmla="*/ 11684000 w 11684000"/>
              <a:gd name="connsiteY0" fmla="*/ 6654800 h 6654800"/>
              <a:gd name="connsiteX1" fmla="*/ 11683992 w 11684000"/>
              <a:gd name="connsiteY1" fmla="*/ 6654800 h 6654800"/>
              <a:gd name="connsiteX2" fmla="*/ 11562602 w 11684000"/>
              <a:gd name="connsiteY2" fmla="*/ 6565900 h 6654800"/>
              <a:gd name="connsiteX3" fmla="*/ 11441211 w 11684000"/>
              <a:gd name="connsiteY3" fmla="*/ 6654800 h 6654800"/>
              <a:gd name="connsiteX4" fmla="*/ 11319821 w 11684000"/>
              <a:gd name="connsiteY4" fmla="*/ 6565900 h 6654800"/>
              <a:gd name="connsiteX5" fmla="*/ 11198431 w 11684000"/>
              <a:gd name="connsiteY5" fmla="*/ 6654800 h 6654800"/>
              <a:gd name="connsiteX6" fmla="*/ 11077041 w 11684000"/>
              <a:gd name="connsiteY6" fmla="*/ 6565900 h 6654800"/>
              <a:gd name="connsiteX7" fmla="*/ 10955650 w 11684000"/>
              <a:gd name="connsiteY7" fmla="*/ 6654800 h 6654800"/>
              <a:gd name="connsiteX8" fmla="*/ 10834261 w 11684000"/>
              <a:gd name="connsiteY8" fmla="*/ 6565900 h 6654800"/>
              <a:gd name="connsiteX9" fmla="*/ 10712870 w 11684000"/>
              <a:gd name="connsiteY9" fmla="*/ 6654800 h 6654800"/>
              <a:gd name="connsiteX10" fmla="*/ 10591480 w 11684000"/>
              <a:gd name="connsiteY10" fmla="*/ 6565900 h 6654800"/>
              <a:gd name="connsiteX11" fmla="*/ 10470090 w 11684000"/>
              <a:gd name="connsiteY11" fmla="*/ 6654800 h 6654800"/>
              <a:gd name="connsiteX12" fmla="*/ 10348700 w 11684000"/>
              <a:gd name="connsiteY12" fmla="*/ 6565900 h 6654800"/>
              <a:gd name="connsiteX13" fmla="*/ 10227309 w 11684000"/>
              <a:gd name="connsiteY13" fmla="*/ 6654800 h 6654800"/>
              <a:gd name="connsiteX14" fmla="*/ 10105919 w 11684000"/>
              <a:gd name="connsiteY14" fmla="*/ 6565900 h 6654800"/>
              <a:gd name="connsiteX15" fmla="*/ 9984529 w 11684000"/>
              <a:gd name="connsiteY15" fmla="*/ 6654800 h 6654800"/>
              <a:gd name="connsiteX16" fmla="*/ 9863138 w 11684000"/>
              <a:gd name="connsiteY16" fmla="*/ 6565900 h 6654800"/>
              <a:gd name="connsiteX17" fmla="*/ 9741747 w 11684000"/>
              <a:gd name="connsiteY17" fmla="*/ 6654800 h 6654800"/>
              <a:gd name="connsiteX18" fmla="*/ 9736252 w 11684000"/>
              <a:gd name="connsiteY18" fmla="*/ 6654800 h 6654800"/>
              <a:gd name="connsiteX19" fmla="*/ 9614862 w 11684000"/>
              <a:gd name="connsiteY19" fmla="*/ 6565900 h 6654800"/>
              <a:gd name="connsiteX20" fmla="*/ 9493472 w 11684000"/>
              <a:gd name="connsiteY20" fmla="*/ 6654800 h 6654800"/>
              <a:gd name="connsiteX21" fmla="*/ 9372081 w 11684000"/>
              <a:gd name="connsiteY21" fmla="*/ 6565900 h 6654800"/>
              <a:gd name="connsiteX22" fmla="*/ 9250688 w 11684000"/>
              <a:gd name="connsiteY22" fmla="*/ 6654800 h 6654800"/>
              <a:gd name="connsiteX23" fmla="*/ 9129298 w 11684000"/>
              <a:gd name="connsiteY23" fmla="*/ 6565900 h 6654800"/>
              <a:gd name="connsiteX24" fmla="*/ 9007909 w 11684000"/>
              <a:gd name="connsiteY24" fmla="*/ 6654800 h 6654800"/>
              <a:gd name="connsiteX25" fmla="*/ 8886520 w 11684000"/>
              <a:gd name="connsiteY25" fmla="*/ 6565900 h 6654800"/>
              <a:gd name="connsiteX26" fmla="*/ 8765130 w 11684000"/>
              <a:gd name="connsiteY26" fmla="*/ 6654800 h 6654800"/>
              <a:gd name="connsiteX27" fmla="*/ 8643741 w 11684000"/>
              <a:gd name="connsiteY27" fmla="*/ 6565900 h 6654800"/>
              <a:gd name="connsiteX28" fmla="*/ 8522350 w 11684000"/>
              <a:gd name="connsiteY28" fmla="*/ 6654800 h 6654800"/>
              <a:gd name="connsiteX29" fmla="*/ 8400959 w 11684000"/>
              <a:gd name="connsiteY29" fmla="*/ 6565900 h 6654800"/>
              <a:gd name="connsiteX30" fmla="*/ 8279567 w 11684000"/>
              <a:gd name="connsiteY30" fmla="*/ 6654800 h 6654800"/>
              <a:gd name="connsiteX31" fmla="*/ 8158178 w 11684000"/>
              <a:gd name="connsiteY31" fmla="*/ 6565900 h 6654800"/>
              <a:gd name="connsiteX32" fmla="*/ 8036788 w 11684000"/>
              <a:gd name="connsiteY32" fmla="*/ 6654800 h 6654800"/>
              <a:gd name="connsiteX33" fmla="*/ 7915399 w 11684000"/>
              <a:gd name="connsiteY33" fmla="*/ 6565900 h 6654800"/>
              <a:gd name="connsiteX34" fmla="*/ 7794008 w 11684000"/>
              <a:gd name="connsiteY34" fmla="*/ 6654800 h 6654800"/>
              <a:gd name="connsiteX35" fmla="*/ 7788514 w 11684000"/>
              <a:gd name="connsiteY35" fmla="*/ 6654800 h 6654800"/>
              <a:gd name="connsiteX36" fmla="*/ 7667128 w 11684000"/>
              <a:gd name="connsiteY36" fmla="*/ 6565900 h 6654800"/>
              <a:gd name="connsiteX37" fmla="*/ 7545736 w 11684000"/>
              <a:gd name="connsiteY37" fmla="*/ 6654800 h 6654800"/>
              <a:gd name="connsiteX38" fmla="*/ 7424347 w 11684000"/>
              <a:gd name="connsiteY38" fmla="*/ 6565900 h 6654800"/>
              <a:gd name="connsiteX39" fmla="*/ 7302955 w 11684000"/>
              <a:gd name="connsiteY39" fmla="*/ 6654800 h 6654800"/>
              <a:gd name="connsiteX40" fmla="*/ 7181567 w 11684000"/>
              <a:gd name="connsiteY40" fmla="*/ 6565900 h 6654800"/>
              <a:gd name="connsiteX41" fmla="*/ 7060176 w 11684000"/>
              <a:gd name="connsiteY41" fmla="*/ 6654800 h 6654800"/>
              <a:gd name="connsiteX42" fmla="*/ 6938786 w 11684000"/>
              <a:gd name="connsiteY42" fmla="*/ 6565900 h 6654800"/>
              <a:gd name="connsiteX43" fmla="*/ 6817396 w 11684000"/>
              <a:gd name="connsiteY43" fmla="*/ 6654800 h 6654800"/>
              <a:gd name="connsiteX44" fmla="*/ 6696005 w 11684000"/>
              <a:gd name="connsiteY44" fmla="*/ 6565900 h 6654800"/>
              <a:gd name="connsiteX45" fmla="*/ 6574614 w 11684000"/>
              <a:gd name="connsiteY45" fmla="*/ 6654800 h 6654800"/>
              <a:gd name="connsiteX46" fmla="*/ 6453224 w 11684000"/>
              <a:gd name="connsiteY46" fmla="*/ 6565900 h 6654800"/>
              <a:gd name="connsiteX47" fmla="*/ 6331833 w 11684000"/>
              <a:gd name="connsiteY47" fmla="*/ 6654800 h 6654800"/>
              <a:gd name="connsiteX48" fmla="*/ 6210443 w 11684000"/>
              <a:gd name="connsiteY48" fmla="*/ 6565900 h 6654800"/>
              <a:gd name="connsiteX49" fmla="*/ 6089054 w 11684000"/>
              <a:gd name="connsiteY49" fmla="*/ 6654800 h 6654800"/>
              <a:gd name="connsiteX50" fmla="*/ 5967664 w 11684000"/>
              <a:gd name="connsiteY50" fmla="*/ 6565900 h 6654800"/>
              <a:gd name="connsiteX51" fmla="*/ 5846273 w 11684000"/>
              <a:gd name="connsiteY51" fmla="*/ 6654800 h 6654800"/>
              <a:gd name="connsiteX52" fmla="*/ 5837727 w 11684000"/>
              <a:gd name="connsiteY52" fmla="*/ 6654800 h 6654800"/>
              <a:gd name="connsiteX53" fmla="*/ 5716337 w 11684000"/>
              <a:gd name="connsiteY53" fmla="*/ 6565900 h 6654800"/>
              <a:gd name="connsiteX54" fmla="*/ 5594946 w 11684000"/>
              <a:gd name="connsiteY54" fmla="*/ 6654800 h 6654800"/>
              <a:gd name="connsiteX55" fmla="*/ 5473556 w 11684000"/>
              <a:gd name="connsiteY55" fmla="*/ 6565900 h 6654800"/>
              <a:gd name="connsiteX56" fmla="*/ 5352165 w 11684000"/>
              <a:gd name="connsiteY56" fmla="*/ 6654800 h 6654800"/>
              <a:gd name="connsiteX57" fmla="*/ 5230775 w 11684000"/>
              <a:gd name="connsiteY57" fmla="*/ 6565900 h 6654800"/>
              <a:gd name="connsiteX58" fmla="*/ 5109385 w 11684000"/>
              <a:gd name="connsiteY58" fmla="*/ 6654800 h 6654800"/>
              <a:gd name="connsiteX59" fmla="*/ 4987995 w 11684000"/>
              <a:gd name="connsiteY59" fmla="*/ 6565900 h 6654800"/>
              <a:gd name="connsiteX60" fmla="*/ 4866604 w 11684000"/>
              <a:gd name="connsiteY60" fmla="*/ 6654800 h 6654800"/>
              <a:gd name="connsiteX61" fmla="*/ 4745214 w 11684000"/>
              <a:gd name="connsiteY61" fmla="*/ 6565900 h 6654800"/>
              <a:gd name="connsiteX62" fmla="*/ 4623823 w 11684000"/>
              <a:gd name="connsiteY62" fmla="*/ 6654800 h 6654800"/>
              <a:gd name="connsiteX63" fmla="*/ 4502433 w 11684000"/>
              <a:gd name="connsiteY63" fmla="*/ 6565900 h 6654800"/>
              <a:gd name="connsiteX64" fmla="*/ 4381042 w 11684000"/>
              <a:gd name="connsiteY64" fmla="*/ 6654800 h 6654800"/>
              <a:gd name="connsiteX65" fmla="*/ 4259652 w 11684000"/>
              <a:gd name="connsiteY65" fmla="*/ 6565900 h 6654800"/>
              <a:gd name="connsiteX66" fmla="*/ 4138262 w 11684000"/>
              <a:gd name="connsiteY66" fmla="*/ 6654800 h 6654800"/>
              <a:gd name="connsiteX67" fmla="*/ 4016872 w 11684000"/>
              <a:gd name="connsiteY67" fmla="*/ 6565900 h 6654800"/>
              <a:gd name="connsiteX68" fmla="*/ 3895481 w 11684000"/>
              <a:gd name="connsiteY68" fmla="*/ 6654800 h 6654800"/>
              <a:gd name="connsiteX69" fmla="*/ 3889986 w 11684000"/>
              <a:gd name="connsiteY69" fmla="*/ 6654800 h 6654800"/>
              <a:gd name="connsiteX70" fmla="*/ 3768596 w 11684000"/>
              <a:gd name="connsiteY70" fmla="*/ 6565900 h 6654800"/>
              <a:gd name="connsiteX71" fmla="*/ 3647205 w 11684000"/>
              <a:gd name="connsiteY71" fmla="*/ 6654800 h 6654800"/>
              <a:gd name="connsiteX72" fmla="*/ 3525815 w 11684000"/>
              <a:gd name="connsiteY72" fmla="*/ 6565900 h 6654800"/>
              <a:gd name="connsiteX73" fmla="*/ 3404424 w 11684000"/>
              <a:gd name="connsiteY73" fmla="*/ 6654800 h 6654800"/>
              <a:gd name="connsiteX74" fmla="*/ 3283034 w 11684000"/>
              <a:gd name="connsiteY74" fmla="*/ 6565900 h 6654800"/>
              <a:gd name="connsiteX75" fmla="*/ 3161644 w 11684000"/>
              <a:gd name="connsiteY75" fmla="*/ 6654800 h 6654800"/>
              <a:gd name="connsiteX76" fmla="*/ 3040254 w 11684000"/>
              <a:gd name="connsiteY76" fmla="*/ 6565900 h 6654800"/>
              <a:gd name="connsiteX77" fmla="*/ 2918863 w 11684000"/>
              <a:gd name="connsiteY77" fmla="*/ 6654800 h 6654800"/>
              <a:gd name="connsiteX78" fmla="*/ 2797473 w 11684000"/>
              <a:gd name="connsiteY78" fmla="*/ 6565900 h 6654800"/>
              <a:gd name="connsiteX79" fmla="*/ 2676082 w 11684000"/>
              <a:gd name="connsiteY79" fmla="*/ 6654800 h 6654800"/>
              <a:gd name="connsiteX80" fmla="*/ 2554692 w 11684000"/>
              <a:gd name="connsiteY80" fmla="*/ 6565900 h 6654800"/>
              <a:gd name="connsiteX81" fmla="*/ 2433301 w 11684000"/>
              <a:gd name="connsiteY81" fmla="*/ 6654800 h 6654800"/>
              <a:gd name="connsiteX82" fmla="*/ 2311911 w 11684000"/>
              <a:gd name="connsiteY82" fmla="*/ 6565900 h 6654800"/>
              <a:gd name="connsiteX83" fmla="*/ 2190521 w 11684000"/>
              <a:gd name="connsiteY83" fmla="*/ 6654800 h 6654800"/>
              <a:gd name="connsiteX84" fmla="*/ 2069131 w 11684000"/>
              <a:gd name="connsiteY84" fmla="*/ 6565900 h 6654800"/>
              <a:gd name="connsiteX85" fmla="*/ 1947740 w 11684000"/>
              <a:gd name="connsiteY85" fmla="*/ 6654800 h 6654800"/>
              <a:gd name="connsiteX86" fmla="*/ 1942246 w 11684000"/>
              <a:gd name="connsiteY86" fmla="*/ 6654800 h 6654800"/>
              <a:gd name="connsiteX87" fmla="*/ 1820856 w 11684000"/>
              <a:gd name="connsiteY87" fmla="*/ 6565900 h 6654800"/>
              <a:gd name="connsiteX88" fmla="*/ 1699465 w 11684000"/>
              <a:gd name="connsiteY88" fmla="*/ 6654800 h 6654800"/>
              <a:gd name="connsiteX89" fmla="*/ 1578075 w 11684000"/>
              <a:gd name="connsiteY89" fmla="*/ 6565900 h 6654800"/>
              <a:gd name="connsiteX90" fmla="*/ 1456684 w 11684000"/>
              <a:gd name="connsiteY90" fmla="*/ 6654800 h 6654800"/>
              <a:gd name="connsiteX91" fmla="*/ 1335294 w 11684000"/>
              <a:gd name="connsiteY91" fmla="*/ 6565900 h 6654800"/>
              <a:gd name="connsiteX92" fmla="*/ 1213903 w 11684000"/>
              <a:gd name="connsiteY92" fmla="*/ 6654800 h 6654800"/>
              <a:gd name="connsiteX93" fmla="*/ 1092514 w 11684000"/>
              <a:gd name="connsiteY93" fmla="*/ 6565900 h 6654800"/>
              <a:gd name="connsiteX94" fmla="*/ 971123 w 11684000"/>
              <a:gd name="connsiteY94" fmla="*/ 6654800 h 6654800"/>
              <a:gd name="connsiteX95" fmla="*/ 849733 w 11684000"/>
              <a:gd name="connsiteY95" fmla="*/ 6565900 h 6654800"/>
              <a:gd name="connsiteX96" fmla="*/ 728342 w 11684000"/>
              <a:gd name="connsiteY96" fmla="*/ 6654800 h 6654800"/>
              <a:gd name="connsiteX97" fmla="*/ 606952 w 11684000"/>
              <a:gd name="connsiteY97" fmla="*/ 6565900 h 6654800"/>
              <a:gd name="connsiteX98" fmla="*/ 485561 w 11684000"/>
              <a:gd name="connsiteY98" fmla="*/ 6654800 h 6654800"/>
              <a:gd name="connsiteX99" fmla="*/ 364171 w 11684000"/>
              <a:gd name="connsiteY99" fmla="*/ 6565900 h 6654800"/>
              <a:gd name="connsiteX100" fmla="*/ 242780 w 11684000"/>
              <a:gd name="connsiteY100" fmla="*/ 6654800 h 6654800"/>
              <a:gd name="connsiteX101" fmla="*/ 121391 w 11684000"/>
              <a:gd name="connsiteY101" fmla="*/ 6565900 h 6654800"/>
              <a:gd name="connsiteX102" fmla="*/ 0 w 11684000"/>
              <a:gd name="connsiteY102" fmla="*/ 6654800 h 6654800"/>
              <a:gd name="connsiteX103" fmla="*/ 0 w 11684000"/>
              <a:gd name="connsiteY103" fmla="*/ 0 h 6654800"/>
              <a:gd name="connsiteX104" fmla="*/ 11684000 w 11684000"/>
              <a:gd name="connsiteY104" fmla="*/ 0 h 6654800"/>
              <a:gd name="connsiteX105" fmla="*/ 11684000 w 11684000"/>
              <a:gd name="connsiteY105" fmla="*/ 6654800 h 66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1684000" h="6654800">
                <a:moveTo>
                  <a:pt x="11684000" y="6654800"/>
                </a:moveTo>
                <a:lnTo>
                  <a:pt x="11683992" y="6654800"/>
                </a:lnTo>
                <a:lnTo>
                  <a:pt x="11562602" y="6565900"/>
                </a:lnTo>
                <a:lnTo>
                  <a:pt x="11441211" y="6654800"/>
                </a:lnTo>
                <a:lnTo>
                  <a:pt x="11319821" y="6565900"/>
                </a:lnTo>
                <a:lnTo>
                  <a:pt x="11198431" y="6654800"/>
                </a:lnTo>
                <a:lnTo>
                  <a:pt x="11077041" y="6565900"/>
                </a:lnTo>
                <a:lnTo>
                  <a:pt x="10955650" y="6654800"/>
                </a:lnTo>
                <a:lnTo>
                  <a:pt x="10834261" y="6565900"/>
                </a:lnTo>
                <a:lnTo>
                  <a:pt x="10712870" y="6654800"/>
                </a:lnTo>
                <a:lnTo>
                  <a:pt x="10591480" y="6565900"/>
                </a:lnTo>
                <a:lnTo>
                  <a:pt x="10470090" y="6654800"/>
                </a:lnTo>
                <a:lnTo>
                  <a:pt x="10348700" y="6565900"/>
                </a:lnTo>
                <a:lnTo>
                  <a:pt x="10227309" y="6654800"/>
                </a:lnTo>
                <a:lnTo>
                  <a:pt x="10105919" y="6565900"/>
                </a:lnTo>
                <a:lnTo>
                  <a:pt x="9984529" y="6654800"/>
                </a:lnTo>
                <a:lnTo>
                  <a:pt x="9863138" y="6565900"/>
                </a:lnTo>
                <a:lnTo>
                  <a:pt x="9741747" y="6654800"/>
                </a:lnTo>
                <a:lnTo>
                  <a:pt x="9736252" y="6654800"/>
                </a:lnTo>
                <a:lnTo>
                  <a:pt x="9614862" y="6565900"/>
                </a:lnTo>
                <a:lnTo>
                  <a:pt x="9493472" y="6654800"/>
                </a:lnTo>
                <a:lnTo>
                  <a:pt x="9372081" y="6565900"/>
                </a:lnTo>
                <a:lnTo>
                  <a:pt x="9250688" y="6654800"/>
                </a:lnTo>
                <a:lnTo>
                  <a:pt x="9129298" y="6565900"/>
                </a:lnTo>
                <a:lnTo>
                  <a:pt x="9007909" y="6654800"/>
                </a:lnTo>
                <a:lnTo>
                  <a:pt x="8886520" y="6565900"/>
                </a:lnTo>
                <a:lnTo>
                  <a:pt x="8765130" y="6654800"/>
                </a:lnTo>
                <a:lnTo>
                  <a:pt x="8643741" y="6565900"/>
                </a:lnTo>
                <a:lnTo>
                  <a:pt x="8522350" y="6654800"/>
                </a:lnTo>
                <a:lnTo>
                  <a:pt x="8400959" y="6565900"/>
                </a:lnTo>
                <a:lnTo>
                  <a:pt x="8279567" y="6654800"/>
                </a:lnTo>
                <a:lnTo>
                  <a:pt x="8158178" y="6565900"/>
                </a:lnTo>
                <a:lnTo>
                  <a:pt x="8036788" y="6654800"/>
                </a:lnTo>
                <a:lnTo>
                  <a:pt x="7915399" y="6565900"/>
                </a:lnTo>
                <a:lnTo>
                  <a:pt x="7794008" y="6654800"/>
                </a:lnTo>
                <a:lnTo>
                  <a:pt x="7788514" y="6654800"/>
                </a:lnTo>
                <a:lnTo>
                  <a:pt x="7667128" y="6565900"/>
                </a:lnTo>
                <a:lnTo>
                  <a:pt x="7545736" y="6654800"/>
                </a:lnTo>
                <a:lnTo>
                  <a:pt x="7424347" y="6565900"/>
                </a:lnTo>
                <a:lnTo>
                  <a:pt x="7302955" y="6654800"/>
                </a:lnTo>
                <a:lnTo>
                  <a:pt x="7181567" y="6565900"/>
                </a:lnTo>
                <a:lnTo>
                  <a:pt x="7060176" y="6654800"/>
                </a:lnTo>
                <a:lnTo>
                  <a:pt x="6938786" y="6565900"/>
                </a:lnTo>
                <a:lnTo>
                  <a:pt x="6817396" y="6654800"/>
                </a:lnTo>
                <a:lnTo>
                  <a:pt x="6696005" y="6565900"/>
                </a:lnTo>
                <a:lnTo>
                  <a:pt x="6574614" y="6654800"/>
                </a:lnTo>
                <a:lnTo>
                  <a:pt x="6453224" y="6565900"/>
                </a:lnTo>
                <a:lnTo>
                  <a:pt x="6331833" y="6654800"/>
                </a:lnTo>
                <a:lnTo>
                  <a:pt x="6210443" y="6565900"/>
                </a:lnTo>
                <a:lnTo>
                  <a:pt x="6089054" y="6654800"/>
                </a:lnTo>
                <a:lnTo>
                  <a:pt x="5967664" y="6565900"/>
                </a:lnTo>
                <a:lnTo>
                  <a:pt x="5846273" y="6654800"/>
                </a:lnTo>
                <a:lnTo>
                  <a:pt x="5837727" y="6654800"/>
                </a:lnTo>
                <a:lnTo>
                  <a:pt x="5716337" y="6565900"/>
                </a:lnTo>
                <a:lnTo>
                  <a:pt x="5594946" y="6654800"/>
                </a:lnTo>
                <a:lnTo>
                  <a:pt x="5473556" y="6565900"/>
                </a:lnTo>
                <a:lnTo>
                  <a:pt x="5352165" y="6654800"/>
                </a:lnTo>
                <a:lnTo>
                  <a:pt x="5230775" y="6565900"/>
                </a:lnTo>
                <a:lnTo>
                  <a:pt x="5109385" y="6654800"/>
                </a:lnTo>
                <a:lnTo>
                  <a:pt x="4987995" y="6565900"/>
                </a:lnTo>
                <a:lnTo>
                  <a:pt x="4866604" y="6654800"/>
                </a:lnTo>
                <a:lnTo>
                  <a:pt x="4745214" y="6565900"/>
                </a:lnTo>
                <a:lnTo>
                  <a:pt x="4623823" y="6654800"/>
                </a:lnTo>
                <a:lnTo>
                  <a:pt x="4502433" y="6565900"/>
                </a:lnTo>
                <a:lnTo>
                  <a:pt x="4381042" y="6654800"/>
                </a:lnTo>
                <a:lnTo>
                  <a:pt x="4259652" y="6565900"/>
                </a:lnTo>
                <a:lnTo>
                  <a:pt x="4138262" y="6654800"/>
                </a:lnTo>
                <a:lnTo>
                  <a:pt x="4016872" y="6565900"/>
                </a:lnTo>
                <a:lnTo>
                  <a:pt x="3895481" y="6654800"/>
                </a:lnTo>
                <a:lnTo>
                  <a:pt x="3889986" y="6654800"/>
                </a:lnTo>
                <a:lnTo>
                  <a:pt x="3768596" y="6565900"/>
                </a:lnTo>
                <a:lnTo>
                  <a:pt x="3647205" y="6654800"/>
                </a:lnTo>
                <a:lnTo>
                  <a:pt x="3525815" y="6565900"/>
                </a:lnTo>
                <a:lnTo>
                  <a:pt x="3404424" y="6654800"/>
                </a:lnTo>
                <a:lnTo>
                  <a:pt x="3283034" y="6565900"/>
                </a:lnTo>
                <a:lnTo>
                  <a:pt x="3161644" y="6654800"/>
                </a:lnTo>
                <a:lnTo>
                  <a:pt x="3040254" y="6565900"/>
                </a:lnTo>
                <a:lnTo>
                  <a:pt x="2918863" y="6654800"/>
                </a:lnTo>
                <a:lnTo>
                  <a:pt x="2797473" y="6565900"/>
                </a:lnTo>
                <a:lnTo>
                  <a:pt x="2676082" y="6654800"/>
                </a:lnTo>
                <a:lnTo>
                  <a:pt x="2554692" y="6565900"/>
                </a:lnTo>
                <a:lnTo>
                  <a:pt x="2433301" y="6654800"/>
                </a:lnTo>
                <a:lnTo>
                  <a:pt x="2311911" y="6565900"/>
                </a:lnTo>
                <a:lnTo>
                  <a:pt x="2190521" y="6654800"/>
                </a:lnTo>
                <a:lnTo>
                  <a:pt x="2069131" y="6565900"/>
                </a:lnTo>
                <a:lnTo>
                  <a:pt x="1947740" y="6654800"/>
                </a:lnTo>
                <a:lnTo>
                  <a:pt x="1942246" y="6654800"/>
                </a:lnTo>
                <a:lnTo>
                  <a:pt x="1820856" y="6565900"/>
                </a:lnTo>
                <a:lnTo>
                  <a:pt x="1699465" y="6654800"/>
                </a:lnTo>
                <a:lnTo>
                  <a:pt x="1578075" y="6565900"/>
                </a:lnTo>
                <a:lnTo>
                  <a:pt x="1456684" y="6654800"/>
                </a:lnTo>
                <a:lnTo>
                  <a:pt x="1335294" y="6565900"/>
                </a:lnTo>
                <a:lnTo>
                  <a:pt x="1213903" y="6654800"/>
                </a:lnTo>
                <a:lnTo>
                  <a:pt x="1092514" y="6565900"/>
                </a:lnTo>
                <a:lnTo>
                  <a:pt x="971123" y="6654800"/>
                </a:lnTo>
                <a:lnTo>
                  <a:pt x="849733" y="6565900"/>
                </a:lnTo>
                <a:lnTo>
                  <a:pt x="728342" y="6654800"/>
                </a:lnTo>
                <a:lnTo>
                  <a:pt x="606952" y="6565900"/>
                </a:lnTo>
                <a:lnTo>
                  <a:pt x="485561" y="6654800"/>
                </a:lnTo>
                <a:lnTo>
                  <a:pt x="364171" y="6565900"/>
                </a:lnTo>
                <a:lnTo>
                  <a:pt x="242780" y="6654800"/>
                </a:lnTo>
                <a:lnTo>
                  <a:pt x="121391" y="6565900"/>
                </a:lnTo>
                <a:lnTo>
                  <a:pt x="0" y="6654800"/>
                </a:lnTo>
                <a:lnTo>
                  <a:pt x="0" y="0"/>
                </a:lnTo>
                <a:lnTo>
                  <a:pt x="11684000" y="0"/>
                </a:lnTo>
                <a:lnTo>
                  <a:pt x="11684000" y="665480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Pretendard Light" panose="02000403000000020004" pitchFamily="50" charset="-127"/>
              <a:cs typeface="+mn-cs"/>
            </a:endParaRPr>
          </a:p>
        </p:txBody>
      </p:sp>
      <p:sp>
        <p:nvSpPr>
          <p:cNvPr id="3" name="TextBox 50">
            <a:extLst>
              <a:ext uri="{FF2B5EF4-FFF2-40B4-BE49-F238E27FC236}">
                <a16:creationId xmlns:a16="http://schemas.microsoft.com/office/drawing/2014/main" id="{F71CC234-DAFF-55B3-BAC5-206B9F37CD2A}"/>
              </a:ext>
            </a:extLst>
          </p:cNvPr>
          <p:cNvSpPr txBox="1"/>
          <p:nvPr/>
        </p:nvSpPr>
        <p:spPr>
          <a:xfrm>
            <a:off x="224544" y="116321"/>
            <a:ext cx="1020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101600" algn="ctr" defTabSz="995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Tx/>
              <a:buFontTx/>
              <a:buNone/>
              <a:tabLst/>
              <a:defRPr/>
            </a:pP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anose="02000703000000020004" pitchFamily="50" charset="-127"/>
              </a:rPr>
              <a:t>NEWSPAPER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BCB2C92-97B0-5CB5-9492-1EC5D8BA9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70" y="536633"/>
            <a:ext cx="2162365" cy="22839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87F6E6-984B-BDBF-EBDA-53DCC8659CD6}"/>
              </a:ext>
            </a:extLst>
          </p:cNvPr>
          <p:cNvSpPr txBox="1"/>
          <p:nvPr/>
        </p:nvSpPr>
        <p:spPr>
          <a:xfrm>
            <a:off x="2729885" y="429805"/>
            <a:ext cx="45796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A3A5C"/>
                </a:solidFill>
              </a:defRPr>
            </a:pPr>
            <a:r>
              <a:rPr lang="en-US" altLang="ko-KR" sz="1000" dirty="0">
                <a:ea typeface="KoPub돋움체 Bold" panose="00000800000000000000"/>
              </a:rPr>
              <a:t>"</a:t>
            </a:r>
            <a:r>
              <a:rPr lang="ko-KR" altLang="en-US" sz="1000" dirty="0">
                <a:ea typeface="KoPub돋움체 Bold" panose="00000800000000000000"/>
              </a:rPr>
              <a:t>아산시</a:t>
            </a:r>
            <a:r>
              <a:rPr lang="en-US" altLang="ko-KR" sz="1000" dirty="0">
                <a:ea typeface="KoPub돋움체 Bold" panose="00000800000000000000"/>
              </a:rPr>
              <a:t>, </a:t>
            </a:r>
            <a:r>
              <a:rPr lang="ko-KR" altLang="en-US" sz="1000" dirty="0">
                <a:ea typeface="KoPub돋움체 Bold" panose="00000800000000000000"/>
              </a:rPr>
              <a:t>충남서 유일한 </a:t>
            </a:r>
            <a:r>
              <a:rPr lang="en-US" altLang="ko-KR" sz="1000" dirty="0">
                <a:ea typeface="KoPub돋움체 Bold" panose="00000800000000000000"/>
              </a:rPr>
              <a:t>'</a:t>
            </a:r>
            <a:r>
              <a:rPr lang="ko-KR" altLang="en-US" sz="1000" dirty="0">
                <a:ea typeface="KoPub돋움체 Bold" panose="00000800000000000000"/>
              </a:rPr>
              <a:t>청년인구</a:t>
            </a:r>
            <a:r>
              <a:rPr lang="en-US" altLang="ko-KR" sz="1000" dirty="0">
                <a:ea typeface="KoPub돋움체 Bold" panose="00000800000000000000"/>
              </a:rPr>
              <a:t>' </a:t>
            </a:r>
            <a:r>
              <a:rPr lang="ko-KR" altLang="en-US" sz="1000" dirty="0">
                <a:ea typeface="KoPub돋움체 Bold" panose="00000800000000000000"/>
              </a:rPr>
              <a:t>증가 도시</a:t>
            </a:r>
            <a:r>
              <a:rPr lang="en-US" altLang="ko-KR" sz="1000" dirty="0">
                <a:ea typeface="KoPub돋움체 Bold" panose="00000800000000000000"/>
              </a:rPr>
              <a:t>"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1E9C8B-517A-F1A6-954D-D826F32AB451}"/>
              </a:ext>
            </a:extLst>
          </p:cNvPr>
          <p:cNvSpPr txBox="1"/>
          <p:nvPr/>
        </p:nvSpPr>
        <p:spPr>
          <a:xfrm>
            <a:off x="2831335" y="633264"/>
            <a:ext cx="45796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00">
                <a:solidFill>
                  <a:srgbClr val="666666"/>
                </a:solidFill>
              </a:defRPr>
            </a:pPr>
            <a:r>
              <a:rPr lang="en-US" altLang="ko-KR" sz="1000" b="1" dirty="0">
                <a:ea typeface="KoPub돋움체 Bold" panose="00000800000000000000"/>
              </a:rPr>
              <a:t>2021→2024 </a:t>
            </a:r>
            <a:r>
              <a:rPr lang="ko-KR" altLang="en-US" sz="1000" b="1" dirty="0">
                <a:ea typeface="KoPub돋움체 Bold" panose="00000800000000000000"/>
              </a:rPr>
              <a:t>청년인구 </a:t>
            </a:r>
            <a:r>
              <a:rPr lang="en-US" altLang="ko-KR" sz="1000" b="1" dirty="0">
                <a:ea typeface="KoPub돋움체 Bold" panose="00000800000000000000"/>
              </a:rPr>
              <a:t>+4,423</a:t>
            </a:r>
            <a:r>
              <a:rPr lang="ko-KR" altLang="en-US" sz="1000" b="1" dirty="0">
                <a:ea typeface="KoPub돋움체 Bold" panose="00000800000000000000"/>
              </a:rPr>
              <a:t>명</a:t>
            </a:r>
            <a:r>
              <a:rPr lang="en-US" altLang="ko-KR" sz="1000" b="1" dirty="0">
                <a:ea typeface="KoPub돋움체 Bold" panose="00000800000000000000"/>
              </a:rPr>
              <a:t>(+4.84%)</a:t>
            </a:r>
            <a:br>
              <a:rPr lang="en-US" altLang="ko-KR" sz="1000" b="1" dirty="0">
                <a:ea typeface="KoPub돋움체 Bold" panose="00000800000000000000"/>
              </a:rPr>
            </a:br>
            <a:r>
              <a:rPr lang="ko-KR" altLang="en-US" sz="1000" b="1" dirty="0">
                <a:ea typeface="KoPub돋움체 Bold" panose="00000800000000000000"/>
              </a:rPr>
              <a:t>대기업 일자리가 청년 유입 견인</a:t>
            </a:r>
            <a:br>
              <a:rPr lang="ko-KR" altLang="en-US" sz="1000" b="1" dirty="0">
                <a:ea typeface="KoPub돋움체 Bold" panose="00000800000000000000"/>
              </a:rPr>
            </a:br>
            <a:r>
              <a:rPr lang="en-US" altLang="ko-KR" sz="1000" b="1" dirty="0">
                <a:ea typeface="KoPub돋움체 Bold" panose="00000800000000000000"/>
              </a:rPr>
              <a:t>- </a:t>
            </a:r>
            <a:r>
              <a:rPr lang="ko-KR" altLang="en-US" sz="1000" b="1" dirty="0">
                <a:ea typeface="KoPub돋움체 Bold" panose="00000800000000000000"/>
              </a:rPr>
              <a:t>연합뉴스 </a:t>
            </a:r>
            <a:r>
              <a:rPr lang="en-US" altLang="ko-KR" sz="1000" b="1" dirty="0">
                <a:ea typeface="KoPub돋움체 Bold" panose="00000800000000000000"/>
              </a:rPr>
              <a:t>2024.10.25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7F8196-A30C-E539-1A27-B83C8B9869C8}"/>
              </a:ext>
            </a:extLst>
          </p:cNvPr>
          <p:cNvSpPr txBox="1"/>
          <p:nvPr/>
        </p:nvSpPr>
        <p:spPr>
          <a:xfrm>
            <a:off x="2729885" y="1377086"/>
            <a:ext cx="32019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A3A5C"/>
                </a:solidFill>
              </a:defRPr>
            </a:pPr>
            <a:r>
              <a:rPr sz="1000" dirty="0">
                <a:ea typeface="KoPub돋움체 Bold" panose="00000800000000000000"/>
              </a:rPr>
              <a:t>"</a:t>
            </a:r>
            <a:r>
              <a:rPr sz="1000" dirty="0" err="1">
                <a:ea typeface="KoPub돋움체 Bold" panose="00000800000000000000"/>
              </a:rPr>
              <a:t>탕정</a:t>
            </a:r>
            <a:r>
              <a:rPr sz="1000" dirty="0">
                <a:ea typeface="KoPub돋움체 Bold" panose="00000800000000000000"/>
              </a:rPr>
              <a:t> </a:t>
            </a:r>
            <a:r>
              <a:rPr sz="1000" dirty="0" err="1">
                <a:ea typeface="KoPub돋움체 Bold" panose="00000800000000000000"/>
              </a:rPr>
              <a:t>주민들</a:t>
            </a:r>
            <a:r>
              <a:rPr sz="1000" dirty="0">
                <a:ea typeface="KoPub돋움체 Bold" panose="00000800000000000000"/>
              </a:rPr>
              <a:t> </a:t>
            </a:r>
            <a:r>
              <a:rPr sz="1000" dirty="0" err="1">
                <a:ea typeface="KoPub돋움체 Bold" panose="00000800000000000000"/>
              </a:rPr>
              <a:t>집단</a:t>
            </a:r>
            <a:r>
              <a:rPr sz="1000" dirty="0">
                <a:ea typeface="KoPub돋움체 Bold" panose="00000800000000000000"/>
              </a:rPr>
              <a:t> </a:t>
            </a:r>
            <a:r>
              <a:rPr sz="1000" dirty="0" err="1">
                <a:ea typeface="KoPub돋움체 Bold" panose="00000800000000000000"/>
              </a:rPr>
              <a:t>건의</a:t>
            </a:r>
            <a:r>
              <a:rPr sz="1000" dirty="0">
                <a:ea typeface="KoPub돋움체 Bold" panose="00000800000000000000"/>
              </a:rPr>
              <a:t>...</a:t>
            </a:r>
            <a:r>
              <a:rPr sz="1000" dirty="0" err="1">
                <a:ea typeface="KoPub돋움체 Bold" panose="00000800000000000000"/>
              </a:rPr>
              <a:t>학교</a:t>
            </a:r>
            <a:r>
              <a:rPr sz="1000" dirty="0">
                <a:ea typeface="KoPub돋움체 Bold" panose="00000800000000000000"/>
              </a:rPr>
              <a:t> </a:t>
            </a:r>
            <a:r>
              <a:rPr sz="1000" dirty="0" err="1">
                <a:ea typeface="KoPub돋움체 Bold" panose="00000800000000000000"/>
              </a:rPr>
              <a:t>부족</a:t>
            </a:r>
            <a:r>
              <a:rPr sz="1000" dirty="0">
                <a:ea typeface="KoPub돋움체 Bold" panose="00000800000000000000"/>
              </a:rPr>
              <a:t>, </a:t>
            </a:r>
            <a:r>
              <a:rPr sz="1000" dirty="0" err="1">
                <a:ea typeface="KoPub돋움체 Bold" panose="00000800000000000000"/>
              </a:rPr>
              <a:t>도서관도</a:t>
            </a:r>
            <a:r>
              <a:rPr sz="1000" dirty="0">
                <a:ea typeface="KoPub돋움체 Bold" panose="00000800000000000000"/>
              </a:rPr>
              <a:t> </a:t>
            </a:r>
            <a:r>
              <a:rPr sz="1000" dirty="0" err="1">
                <a:ea typeface="KoPub돋움체 Bold" panose="00000800000000000000"/>
              </a:rPr>
              <a:t>없다</a:t>
            </a:r>
            <a:r>
              <a:rPr sz="1000" dirty="0">
                <a:ea typeface="KoPub돋움체 Bold" panose="0000080000000000000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855CE-0B82-60CD-CAFE-5660F8DE719C}"/>
              </a:ext>
            </a:extLst>
          </p:cNvPr>
          <p:cNvSpPr txBox="1"/>
          <p:nvPr/>
        </p:nvSpPr>
        <p:spPr>
          <a:xfrm>
            <a:off x="2842259" y="1660628"/>
            <a:ext cx="212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00">
                <a:solidFill>
                  <a:srgbClr val="666666"/>
                </a:solidFill>
              </a:defRPr>
            </a:pPr>
            <a:r>
              <a:rPr sz="1000" b="1" dirty="0" err="1">
                <a:ea typeface="KoPub돋움체 Bold" panose="00000800000000000000"/>
              </a:rPr>
              <a:t>급성장</a:t>
            </a:r>
            <a:r>
              <a:rPr sz="1000" b="1" dirty="0">
                <a:ea typeface="KoPub돋움체 Bold" panose="00000800000000000000"/>
              </a:rPr>
              <a:t> </a:t>
            </a:r>
            <a:r>
              <a:rPr sz="1000" b="1" dirty="0" err="1">
                <a:ea typeface="KoPub돋움체 Bold" panose="00000800000000000000"/>
              </a:rPr>
              <a:t>지역</a:t>
            </a:r>
            <a:r>
              <a:rPr sz="1000" b="1" dirty="0">
                <a:ea typeface="KoPub돋움체 Bold" panose="00000800000000000000"/>
              </a:rPr>
              <a:t> </a:t>
            </a:r>
            <a:r>
              <a:rPr sz="1000" b="1" dirty="0" err="1">
                <a:ea typeface="KoPub돋움체 Bold" panose="00000800000000000000"/>
              </a:rPr>
              <a:t>인프라</a:t>
            </a:r>
            <a:r>
              <a:rPr sz="1000" b="1" dirty="0">
                <a:ea typeface="KoPub돋움체 Bold" panose="00000800000000000000"/>
              </a:rPr>
              <a:t> </a:t>
            </a:r>
            <a:r>
              <a:rPr sz="1000" b="1" dirty="0" err="1">
                <a:ea typeface="KoPub돋움체 Bold" panose="00000800000000000000"/>
              </a:rPr>
              <a:t>수요</a:t>
            </a:r>
            <a:r>
              <a:rPr sz="1000" b="1" dirty="0">
                <a:ea typeface="KoPub돋움체 Bold" panose="00000800000000000000"/>
              </a:rPr>
              <a:t> </a:t>
            </a:r>
            <a:r>
              <a:rPr sz="1000" b="1" dirty="0" err="1">
                <a:ea typeface="KoPub돋움체 Bold" panose="00000800000000000000"/>
              </a:rPr>
              <a:t>급증</a:t>
            </a:r>
            <a:br>
              <a:rPr sz="1000" b="1" dirty="0">
                <a:ea typeface="KoPub돋움체 Bold" panose="00000800000000000000"/>
              </a:rPr>
            </a:br>
            <a:r>
              <a:rPr sz="1000" b="1" dirty="0">
                <a:ea typeface="KoPub돋움체 Bold" panose="00000800000000000000"/>
              </a:rPr>
              <a:t>- </a:t>
            </a:r>
            <a:r>
              <a:rPr sz="1000" b="1" dirty="0" err="1">
                <a:ea typeface="KoPub돋움체 Bold" panose="00000800000000000000"/>
              </a:rPr>
              <a:t>뉴스프리존</a:t>
            </a:r>
            <a:r>
              <a:rPr sz="1000" b="1" dirty="0">
                <a:ea typeface="KoPub돋움체 Bold" panose="00000800000000000000"/>
              </a:rPr>
              <a:t> 2026.02.02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7EBA4BE-3550-4A8F-E27F-4924AB1F2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122" y="1653017"/>
            <a:ext cx="1327655" cy="1311933"/>
          </a:xfrm>
          <a:prstGeom prst="rect">
            <a:avLst/>
          </a:prstGeom>
        </p:spPr>
      </p:pic>
      <p:sp>
        <p:nvSpPr>
          <p:cNvPr id="16" name="자유형: 도형 73">
            <a:extLst>
              <a:ext uri="{FF2B5EF4-FFF2-40B4-BE49-F238E27FC236}">
                <a16:creationId xmlns:a16="http://schemas.microsoft.com/office/drawing/2014/main" id="{860C9F7C-A2B9-42D7-4DDC-952A8E74AEBC}"/>
              </a:ext>
            </a:extLst>
          </p:cNvPr>
          <p:cNvSpPr/>
          <p:nvPr/>
        </p:nvSpPr>
        <p:spPr>
          <a:xfrm rot="10800000">
            <a:off x="279948" y="3168751"/>
            <a:ext cx="6788633" cy="2755228"/>
          </a:xfrm>
          <a:custGeom>
            <a:avLst/>
            <a:gdLst>
              <a:gd name="connsiteX0" fmla="*/ 11684000 w 11684000"/>
              <a:gd name="connsiteY0" fmla="*/ 6654800 h 6654800"/>
              <a:gd name="connsiteX1" fmla="*/ 11683992 w 11684000"/>
              <a:gd name="connsiteY1" fmla="*/ 6654800 h 6654800"/>
              <a:gd name="connsiteX2" fmla="*/ 11562602 w 11684000"/>
              <a:gd name="connsiteY2" fmla="*/ 6565900 h 6654800"/>
              <a:gd name="connsiteX3" fmla="*/ 11441211 w 11684000"/>
              <a:gd name="connsiteY3" fmla="*/ 6654800 h 6654800"/>
              <a:gd name="connsiteX4" fmla="*/ 11319821 w 11684000"/>
              <a:gd name="connsiteY4" fmla="*/ 6565900 h 6654800"/>
              <a:gd name="connsiteX5" fmla="*/ 11198431 w 11684000"/>
              <a:gd name="connsiteY5" fmla="*/ 6654800 h 6654800"/>
              <a:gd name="connsiteX6" fmla="*/ 11077041 w 11684000"/>
              <a:gd name="connsiteY6" fmla="*/ 6565900 h 6654800"/>
              <a:gd name="connsiteX7" fmla="*/ 10955650 w 11684000"/>
              <a:gd name="connsiteY7" fmla="*/ 6654800 h 6654800"/>
              <a:gd name="connsiteX8" fmla="*/ 10834261 w 11684000"/>
              <a:gd name="connsiteY8" fmla="*/ 6565900 h 6654800"/>
              <a:gd name="connsiteX9" fmla="*/ 10712870 w 11684000"/>
              <a:gd name="connsiteY9" fmla="*/ 6654800 h 6654800"/>
              <a:gd name="connsiteX10" fmla="*/ 10591480 w 11684000"/>
              <a:gd name="connsiteY10" fmla="*/ 6565900 h 6654800"/>
              <a:gd name="connsiteX11" fmla="*/ 10470090 w 11684000"/>
              <a:gd name="connsiteY11" fmla="*/ 6654800 h 6654800"/>
              <a:gd name="connsiteX12" fmla="*/ 10348700 w 11684000"/>
              <a:gd name="connsiteY12" fmla="*/ 6565900 h 6654800"/>
              <a:gd name="connsiteX13" fmla="*/ 10227309 w 11684000"/>
              <a:gd name="connsiteY13" fmla="*/ 6654800 h 6654800"/>
              <a:gd name="connsiteX14" fmla="*/ 10105919 w 11684000"/>
              <a:gd name="connsiteY14" fmla="*/ 6565900 h 6654800"/>
              <a:gd name="connsiteX15" fmla="*/ 9984529 w 11684000"/>
              <a:gd name="connsiteY15" fmla="*/ 6654800 h 6654800"/>
              <a:gd name="connsiteX16" fmla="*/ 9863138 w 11684000"/>
              <a:gd name="connsiteY16" fmla="*/ 6565900 h 6654800"/>
              <a:gd name="connsiteX17" fmla="*/ 9741747 w 11684000"/>
              <a:gd name="connsiteY17" fmla="*/ 6654800 h 6654800"/>
              <a:gd name="connsiteX18" fmla="*/ 9736252 w 11684000"/>
              <a:gd name="connsiteY18" fmla="*/ 6654800 h 6654800"/>
              <a:gd name="connsiteX19" fmla="*/ 9614862 w 11684000"/>
              <a:gd name="connsiteY19" fmla="*/ 6565900 h 6654800"/>
              <a:gd name="connsiteX20" fmla="*/ 9493472 w 11684000"/>
              <a:gd name="connsiteY20" fmla="*/ 6654800 h 6654800"/>
              <a:gd name="connsiteX21" fmla="*/ 9372081 w 11684000"/>
              <a:gd name="connsiteY21" fmla="*/ 6565900 h 6654800"/>
              <a:gd name="connsiteX22" fmla="*/ 9250688 w 11684000"/>
              <a:gd name="connsiteY22" fmla="*/ 6654800 h 6654800"/>
              <a:gd name="connsiteX23" fmla="*/ 9129298 w 11684000"/>
              <a:gd name="connsiteY23" fmla="*/ 6565900 h 6654800"/>
              <a:gd name="connsiteX24" fmla="*/ 9007909 w 11684000"/>
              <a:gd name="connsiteY24" fmla="*/ 6654800 h 6654800"/>
              <a:gd name="connsiteX25" fmla="*/ 8886520 w 11684000"/>
              <a:gd name="connsiteY25" fmla="*/ 6565900 h 6654800"/>
              <a:gd name="connsiteX26" fmla="*/ 8765130 w 11684000"/>
              <a:gd name="connsiteY26" fmla="*/ 6654800 h 6654800"/>
              <a:gd name="connsiteX27" fmla="*/ 8643741 w 11684000"/>
              <a:gd name="connsiteY27" fmla="*/ 6565900 h 6654800"/>
              <a:gd name="connsiteX28" fmla="*/ 8522350 w 11684000"/>
              <a:gd name="connsiteY28" fmla="*/ 6654800 h 6654800"/>
              <a:gd name="connsiteX29" fmla="*/ 8400959 w 11684000"/>
              <a:gd name="connsiteY29" fmla="*/ 6565900 h 6654800"/>
              <a:gd name="connsiteX30" fmla="*/ 8279567 w 11684000"/>
              <a:gd name="connsiteY30" fmla="*/ 6654800 h 6654800"/>
              <a:gd name="connsiteX31" fmla="*/ 8158178 w 11684000"/>
              <a:gd name="connsiteY31" fmla="*/ 6565900 h 6654800"/>
              <a:gd name="connsiteX32" fmla="*/ 8036788 w 11684000"/>
              <a:gd name="connsiteY32" fmla="*/ 6654800 h 6654800"/>
              <a:gd name="connsiteX33" fmla="*/ 7915399 w 11684000"/>
              <a:gd name="connsiteY33" fmla="*/ 6565900 h 6654800"/>
              <a:gd name="connsiteX34" fmla="*/ 7794008 w 11684000"/>
              <a:gd name="connsiteY34" fmla="*/ 6654800 h 6654800"/>
              <a:gd name="connsiteX35" fmla="*/ 7788514 w 11684000"/>
              <a:gd name="connsiteY35" fmla="*/ 6654800 h 6654800"/>
              <a:gd name="connsiteX36" fmla="*/ 7667128 w 11684000"/>
              <a:gd name="connsiteY36" fmla="*/ 6565900 h 6654800"/>
              <a:gd name="connsiteX37" fmla="*/ 7545736 w 11684000"/>
              <a:gd name="connsiteY37" fmla="*/ 6654800 h 6654800"/>
              <a:gd name="connsiteX38" fmla="*/ 7424347 w 11684000"/>
              <a:gd name="connsiteY38" fmla="*/ 6565900 h 6654800"/>
              <a:gd name="connsiteX39" fmla="*/ 7302955 w 11684000"/>
              <a:gd name="connsiteY39" fmla="*/ 6654800 h 6654800"/>
              <a:gd name="connsiteX40" fmla="*/ 7181567 w 11684000"/>
              <a:gd name="connsiteY40" fmla="*/ 6565900 h 6654800"/>
              <a:gd name="connsiteX41" fmla="*/ 7060176 w 11684000"/>
              <a:gd name="connsiteY41" fmla="*/ 6654800 h 6654800"/>
              <a:gd name="connsiteX42" fmla="*/ 6938786 w 11684000"/>
              <a:gd name="connsiteY42" fmla="*/ 6565900 h 6654800"/>
              <a:gd name="connsiteX43" fmla="*/ 6817396 w 11684000"/>
              <a:gd name="connsiteY43" fmla="*/ 6654800 h 6654800"/>
              <a:gd name="connsiteX44" fmla="*/ 6696005 w 11684000"/>
              <a:gd name="connsiteY44" fmla="*/ 6565900 h 6654800"/>
              <a:gd name="connsiteX45" fmla="*/ 6574614 w 11684000"/>
              <a:gd name="connsiteY45" fmla="*/ 6654800 h 6654800"/>
              <a:gd name="connsiteX46" fmla="*/ 6453224 w 11684000"/>
              <a:gd name="connsiteY46" fmla="*/ 6565900 h 6654800"/>
              <a:gd name="connsiteX47" fmla="*/ 6331833 w 11684000"/>
              <a:gd name="connsiteY47" fmla="*/ 6654800 h 6654800"/>
              <a:gd name="connsiteX48" fmla="*/ 6210443 w 11684000"/>
              <a:gd name="connsiteY48" fmla="*/ 6565900 h 6654800"/>
              <a:gd name="connsiteX49" fmla="*/ 6089054 w 11684000"/>
              <a:gd name="connsiteY49" fmla="*/ 6654800 h 6654800"/>
              <a:gd name="connsiteX50" fmla="*/ 5967664 w 11684000"/>
              <a:gd name="connsiteY50" fmla="*/ 6565900 h 6654800"/>
              <a:gd name="connsiteX51" fmla="*/ 5846273 w 11684000"/>
              <a:gd name="connsiteY51" fmla="*/ 6654800 h 6654800"/>
              <a:gd name="connsiteX52" fmla="*/ 5837727 w 11684000"/>
              <a:gd name="connsiteY52" fmla="*/ 6654800 h 6654800"/>
              <a:gd name="connsiteX53" fmla="*/ 5716337 w 11684000"/>
              <a:gd name="connsiteY53" fmla="*/ 6565900 h 6654800"/>
              <a:gd name="connsiteX54" fmla="*/ 5594946 w 11684000"/>
              <a:gd name="connsiteY54" fmla="*/ 6654800 h 6654800"/>
              <a:gd name="connsiteX55" fmla="*/ 5473556 w 11684000"/>
              <a:gd name="connsiteY55" fmla="*/ 6565900 h 6654800"/>
              <a:gd name="connsiteX56" fmla="*/ 5352165 w 11684000"/>
              <a:gd name="connsiteY56" fmla="*/ 6654800 h 6654800"/>
              <a:gd name="connsiteX57" fmla="*/ 5230775 w 11684000"/>
              <a:gd name="connsiteY57" fmla="*/ 6565900 h 6654800"/>
              <a:gd name="connsiteX58" fmla="*/ 5109385 w 11684000"/>
              <a:gd name="connsiteY58" fmla="*/ 6654800 h 6654800"/>
              <a:gd name="connsiteX59" fmla="*/ 4987995 w 11684000"/>
              <a:gd name="connsiteY59" fmla="*/ 6565900 h 6654800"/>
              <a:gd name="connsiteX60" fmla="*/ 4866604 w 11684000"/>
              <a:gd name="connsiteY60" fmla="*/ 6654800 h 6654800"/>
              <a:gd name="connsiteX61" fmla="*/ 4745214 w 11684000"/>
              <a:gd name="connsiteY61" fmla="*/ 6565900 h 6654800"/>
              <a:gd name="connsiteX62" fmla="*/ 4623823 w 11684000"/>
              <a:gd name="connsiteY62" fmla="*/ 6654800 h 6654800"/>
              <a:gd name="connsiteX63" fmla="*/ 4502433 w 11684000"/>
              <a:gd name="connsiteY63" fmla="*/ 6565900 h 6654800"/>
              <a:gd name="connsiteX64" fmla="*/ 4381042 w 11684000"/>
              <a:gd name="connsiteY64" fmla="*/ 6654800 h 6654800"/>
              <a:gd name="connsiteX65" fmla="*/ 4259652 w 11684000"/>
              <a:gd name="connsiteY65" fmla="*/ 6565900 h 6654800"/>
              <a:gd name="connsiteX66" fmla="*/ 4138262 w 11684000"/>
              <a:gd name="connsiteY66" fmla="*/ 6654800 h 6654800"/>
              <a:gd name="connsiteX67" fmla="*/ 4016872 w 11684000"/>
              <a:gd name="connsiteY67" fmla="*/ 6565900 h 6654800"/>
              <a:gd name="connsiteX68" fmla="*/ 3895481 w 11684000"/>
              <a:gd name="connsiteY68" fmla="*/ 6654800 h 6654800"/>
              <a:gd name="connsiteX69" fmla="*/ 3889986 w 11684000"/>
              <a:gd name="connsiteY69" fmla="*/ 6654800 h 6654800"/>
              <a:gd name="connsiteX70" fmla="*/ 3768596 w 11684000"/>
              <a:gd name="connsiteY70" fmla="*/ 6565900 h 6654800"/>
              <a:gd name="connsiteX71" fmla="*/ 3647205 w 11684000"/>
              <a:gd name="connsiteY71" fmla="*/ 6654800 h 6654800"/>
              <a:gd name="connsiteX72" fmla="*/ 3525815 w 11684000"/>
              <a:gd name="connsiteY72" fmla="*/ 6565900 h 6654800"/>
              <a:gd name="connsiteX73" fmla="*/ 3404424 w 11684000"/>
              <a:gd name="connsiteY73" fmla="*/ 6654800 h 6654800"/>
              <a:gd name="connsiteX74" fmla="*/ 3283034 w 11684000"/>
              <a:gd name="connsiteY74" fmla="*/ 6565900 h 6654800"/>
              <a:gd name="connsiteX75" fmla="*/ 3161644 w 11684000"/>
              <a:gd name="connsiteY75" fmla="*/ 6654800 h 6654800"/>
              <a:gd name="connsiteX76" fmla="*/ 3040254 w 11684000"/>
              <a:gd name="connsiteY76" fmla="*/ 6565900 h 6654800"/>
              <a:gd name="connsiteX77" fmla="*/ 2918863 w 11684000"/>
              <a:gd name="connsiteY77" fmla="*/ 6654800 h 6654800"/>
              <a:gd name="connsiteX78" fmla="*/ 2797473 w 11684000"/>
              <a:gd name="connsiteY78" fmla="*/ 6565900 h 6654800"/>
              <a:gd name="connsiteX79" fmla="*/ 2676082 w 11684000"/>
              <a:gd name="connsiteY79" fmla="*/ 6654800 h 6654800"/>
              <a:gd name="connsiteX80" fmla="*/ 2554692 w 11684000"/>
              <a:gd name="connsiteY80" fmla="*/ 6565900 h 6654800"/>
              <a:gd name="connsiteX81" fmla="*/ 2433301 w 11684000"/>
              <a:gd name="connsiteY81" fmla="*/ 6654800 h 6654800"/>
              <a:gd name="connsiteX82" fmla="*/ 2311911 w 11684000"/>
              <a:gd name="connsiteY82" fmla="*/ 6565900 h 6654800"/>
              <a:gd name="connsiteX83" fmla="*/ 2190521 w 11684000"/>
              <a:gd name="connsiteY83" fmla="*/ 6654800 h 6654800"/>
              <a:gd name="connsiteX84" fmla="*/ 2069131 w 11684000"/>
              <a:gd name="connsiteY84" fmla="*/ 6565900 h 6654800"/>
              <a:gd name="connsiteX85" fmla="*/ 1947740 w 11684000"/>
              <a:gd name="connsiteY85" fmla="*/ 6654800 h 6654800"/>
              <a:gd name="connsiteX86" fmla="*/ 1942246 w 11684000"/>
              <a:gd name="connsiteY86" fmla="*/ 6654800 h 6654800"/>
              <a:gd name="connsiteX87" fmla="*/ 1820856 w 11684000"/>
              <a:gd name="connsiteY87" fmla="*/ 6565900 h 6654800"/>
              <a:gd name="connsiteX88" fmla="*/ 1699465 w 11684000"/>
              <a:gd name="connsiteY88" fmla="*/ 6654800 h 6654800"/>
              <a:gd name="connsiteX89" fmla="*/ 1578075 w 11684000"/>
              <a:gd name="connsiteY89" fmla="*/ 6565900 h 6654800"/>
              <a:gd name="connsiteX90" fmla="*/ 1456684 w 11684000"/>
              <a:gd name="connsiteY90" fmla="*/ 6654800 h 6654800"/>
              <a:gd name="connsiteX91" fmla="*/ 1335294 w 11684000"/>
              <a:gd name="connsiteY91" fmla="*/ 6565900 h 6654800"/>
              <a:gd name="connsiteX92" fmla="*/ 1213903 w 11684000"/>
              <a:gd name="connsiteY92" fmla="*/ 6654800 h 6654800"/>
              <a:gd name="connsiteX93" fmla="*/ 1092514 w 11684000"/>
              <a:gd name="connsiteY93" fmla="*/ 6565900 h 6654800"/>
              <a:gd name="connsiteX94" fmla="*/ 971123 w 11684000"/>
              <a:gd name="connsiteY94" fmla="*/ 6654800 h 6654800"/>
              <a:gd name="connsiteX95" fmla="*/ 849733 w 11684000"/>
              <a:gd name="connsiteY95" fmla="*/ 6565900 h 6654800"/>
              <a:gd name="connsiteX96" fmla="*/ 728342 w 11684000"/>
              <a:gd name="connsiteY96" fmla="*/ 6654800 h 6654800"/>
              <a:gd name="connsiteX97" fmla="*/ 606952 w 11684000"/>
              <a:gd name="connsiteY97" fmla="*/ 6565900 h 6654800"/>
              <a:gd name="connsiteX98" fmla="*/ 485561 w 11684000"/>
              <a:gd name="connsiteY98" fmla="*/ 6654800 h 6654800"/>
              <a:gd name="connsiteX99" fmla="*/ 364171 w 11684000"/>
              <a:gd name="connsiteY99" fmla="*/ 6565900 h 6654800"/>
              <a:gd name="connsiteX100" fmla="*/ 242780 w 11684000"/>
              <a:gd name="connsiteY100" fmla="*/ 6654800 h 6654800"/>
              <a:gd name="connsiteX101" fmla="*/ 121391 w 11684000"/>
              <a:gd name="connsiteY101" fmla="*/ 6565900 h 6654800"/>
              <a:gd name="connsiteX102" fmla="*/ 0 w 11684000"/>
              <a:gd name="connsiteY102" fmla="*/ 6654800 h 6654800"/>
              <a:gd name="connsiteX103" fmla="*/ 0 w 11684000"/>
              <a:gd name="connsiteY103" fmla="*/ 0 h 6654800"/>
              <a:gd name="connsiteX104" fmla="*/ 11684000 w 11684000"/>
              <a:gd name="connsiteY104" fmla="*/ 0 h 6654800"/>
              <a:gd name="connsiteX105" fmla="*/ 11684000 w 11684000"/>
              <a:gd name="connsiteY105" fmla="*/ 6654800 h 66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1684000" h="6654800">
                <a:moveTo>
                  <a:pt x="11684000" y="6654800"/>
                </a:moveTo>
                <a:lnTo>
                  <a:pt x="11683992" y="6654800"/>
                </a:lnTo>
                <a:lnTo>
                  <a:pt x="11562602" y="6565900"/>
                </a:lnTo>
                <a:lnTo>
                  <a:pt x="11441211" y="6654800"/>
                </a:lnTo>
                <a:lnTo>
                  <a:pt x="11319821" y="6565900"/>
                </a:lnTo>
                <a:lnTo>
                  <a:pt x="11198431" y="6654800"/>
                </a:lnTo>
                <a:lnTo>
                  <a:pt x="11077041" y="6565900"/>
                </a:lnTo>
                <a:lnTo>
                  <a:pt x="10955650" y="6654800"/>
                </a:lnTo>
                <a:lnTo>
                  <a:pt x="10834261" y="6565900"/>
                </a:lnTo>
                <a:lnTo>
                  <a:pt x="10712870" y="6654800"/>
                </a:lnTo>
                <a:lnTo>
                  <a:pt x="10591480" y="6565900"/>
                </a:lnTo>
                <a:lnTo>
                  <a:pt x="10470090" y="6654800"/>
                </a:lnTo>
                <a:lnTo>
                  <a:pt x="10348700" y="6565900"/>
                </a:lnTo>
                <a:lnTo>
                  <a:pt x="10227309" y="6654800"/>
                </a:lnTo>
                <a:lnTo>
                  <a:pt x="10105919" y="6565900"/>
                </a:lnTo>
                <a:lnTo>
                  <a:pt x="9984529" y="6654800"/>
                </a:lnTo>
                <a:lnTo>
                  <a:pt x="9863138" y="6565900"/>
                </a:lnTo>
                <a:lnTo>
                  <a:pt x="9741747" y="6654800"/>
                </a:lnTo>
                <a:lnTo>
                  <a:pt x="9736252" y="6654800"/>
                </a:lnTo>
                <a:lnTo>
                  <a:pt x="9614862" y="6565900"/>
                </a:lnTo>
                <a:lnTo>
                  <a:pt x="9493472" y="6654800"/>
                </a:lnTo>
                <a:lnTo>
                  <a:pt x="9372081" y="6565900"/>
                </a:lnTo>
                <a:lnTo>
                  <a:pt x="9250688" y="6654800"/>
                </a:lnTo>
                <a:lnTo>
                  <a:pt x="9129298" y="6565900"/>
                </a:lnTo>
                <a:lnTo>
                  <a:pt x="9007909" y="6654800"/>
                </a:lnTo>
                <a:lnTo>
                  <a:pt x="8886520" y="6565900"/>
                </a:lnTo>
                <a:lnTo>
                  <a:pt x="8765130" y="6654800"/>
                </a:lnTo>
                <a:lnTo>
                  <a:pt x="8643741" y="6565900"/>
                </a:lnTo>
                <a:lnTo>
                  <a:pt x="8522350" y="6654800"/>
                </a:lnTo>
                <a:lnTo>
                  <a:pt x="8400959" y="6565900"/>
                </a:lnTo>
                <a:lnTo>
                  <a:pt x="8279567" y="6654800"/>
                </a:lnTo>
                <a:lnTo>
                  <a:pt x="8158178" y="6565900"/>
                </a:lnTo>
                <a:lnTo>
                  <a:pt x="8036788" y="6654800"/>
                </a:lnTo>
                <a:lnTo>
                  <a:pt x="7915399" y="6565900"/>
                </a:lnTo>
                <a:lnTo>
                  <a:pt x="7794008" y="6654800"/>
                </a:lnTo>
                <a:lnTo>
                  <a:pt x="7788514" y="6654800"/>
                </a:lnTo>
                <a:lnTo>
                  <a:pt x="7667128" y="6565900"/>
                </a:lnTo>
                <a:lnTo>
                  <a:pt x="7545736" y="6654800"/>
                </a:lnTo>
                <a:lnTo>
                  <a:pt x="7424347" y="6565900"/>
                </a:lnTo>
                <a:lnTo>
                  <a:pt x="7302955" y="6654800"/>
                </a:lnTo>
                <a:lnTo>
                  <a:pt x="7181567" y="6565900"/>
                </a:lnTo>
                <a:lnTo>
                  <a:pt x="7060176" y="6654800"/>
                </a:lnTo>
                <a:lnTo>
                  <a:pt x="6938786" y="6565900"/>
                </a:lnTo>
                <a:lnTo>
                  <a:pt x="6817396" y="6654800"/>
                </a:lnTo>
                <a:lnTo>
                  <a:pt x="6696005" y="6565900"/>
                </a:lnTo>
                <a:lnTo>
                  <a:pt x="6574614" y="6654800"/>
                </a:lnTo>
                <a:lnTo>
                  <a:pt x="6453224" y="6565900"/>
                </a:lnTo>
                <a:lnTo>
                  <a:pt x="6331833" y="6654800"/>
                </a:lnTo>
                <a:lnTo>
                  <a:pt x="6210443" y="6565900"/>
                </a:lnTo>
                <a:lnTo>
                  <a:pt x="6089054" y="6654800"/>
                </a:lnTo>
                <a:lnTo>
                  <a:pt x="5967664" y="6565900"/>
                </a:lnTo>
                <a:lnTo>
                  <a:pt x="5846273" y="6654800"/>
                </a:lnTo>
                <a:lnTo>
                  <a:pt x="5837727" y="6654800"/>
                </a:lnTo>
                <a:lnTo>
                  <a:pt x="5716337" y="6565900"/>
                </a:lnTo>
                <a:lnTo>
                  <a:pt x="5594946" y="6654800"/>
                </a:lnTo>
                <a:lnTo>
                  <a:pt x="5473556" y="6565900"/>
                </a:lnTo>
                <a:lnTo>
                  <a:pt x="5352165" y="6654800"/>
                </a:lnTo>
                <a:lnTo>
                  <a:pt x="5230775" y="6565900"/>
                </a:lnTo>
                <a:lnTo>
                  <a:pt x="5109385" y="6654800"/>
                </a:lnTo>
                <a:lnTo>
                  <a:pt x="4987995" y="6565900"/>
                </a:lnTo>
                <a:lnTo>
                  <a:pt x="4866604" y="6654800"/>
                </a:lnTo>
                <a:lnTo>
                  <a:pt x="4745214" y="6565900"/>
                </a:lnTo>
                <a:lnTo>
                  <a:pt x="4623823" y="6654800"/>
                </a:lnTo>
                <a:lnTo>
                  <a:pt x="4502433" y="6565900"/>
                </a:lnTo>
                <a:lnTo>
                  <a:pt x="4381042" y="6654800"/>
                </a:lnTo>
                <a:lnTo>
                  <a:pt x="4259652" y="6565900"/>
                </a:lnTo>
                <a:lnTo>
                  <a:pt x="4138262" y="6654800"/>
                </a:lnTo>
                <a:lnTo>
                  <a:pt x="4016872" y="6565900"/>
                </a:lnTo>
                <a:lnTo>
                  <a:pt x="3895481" y="6654800"/>
                </a:lnTo>
                <a:lnTo>
                  <a:pt x="3889986" y="6654800"/>
                </a:lnTo>
                <a:lnTo>
                  <a:pt x="3768596" y="6565900"/>
                </a:lnTo>
                <a:lnTo>
                  <a:pt x="3647205" y="6654800"/>
                </a:lnTo>
                <a:lnTo>
                  <a:pt x="3525815" y="6565900"/>
                </a:lnTo>
                <a:lnTo>
                  <a:pt x="3404424" y="6654800"/>
                </a:lnTo>
                <a:lnTo>
                  <a:pt x="3283034" y="6565900"/>
                </a:lnTo>
                <a:lnTo>
                  <a:pt x="3161644" y="6654800"/>
                </a:lnTo>
                <a:lnTo>
                  <a:pt x="3040254" y="6565900"/>
                </a:lnTo>
                <a:lnTo>
                  <a:pt x="2918863" y="6654800"/>
                </a:lnTo>
                <a:lnTo>
                  <a:pt x="2797473" y="6565900"/>
                </a:lnTo>
                <a:lnTo>
                  <a:pt x="2676082" y="6654800"/>
                </a:lnTo>
                <a:lnTo>
                  <a:pt x="2554692" y="6565900"/>
                </a:lnTo>
                <a:lnTo>
                  <a:pt x="2433301" y="6654800"/>
                </a:lnTo>
                <a:lnTo>
                  <a:pt x="2311911" y="6565900"/>
                </a:lnTo>
                <a:lnTo>
                  <a:pt x="2190521" y="6654800"/>
                </a:lnTo>
                <a:lnTo>
                  <a:pt x="2069131" y="6565900"/>
                </a:lnTo>
                <a:lnTo>
                  <a:pt x="1947740" y="6654800"/>
                </a:lnTo>
                <a:lnTo>
                  <a:pt x="1942246" y="6654800"/>
                </a:lnTo>
                <a:lnTo>
                  <a:pt x="1820856" y="6565900"/>
                </a:lnTo>
                <a:lnTo>
                  <a:pt x="1699465" y="6654800"/>
                </a:lnTo>
                <a:lnTo>
                  <a:pt x="1578075" y="6565900"/>
                </a:lnTo>
                <a:lnTo>
                  <a:pt x="1456684" y="6654800"/>
                </a:lnTo>
                <a:lnTo>
                  <a:pt x="1335294" y="6565900"/>
                </a:lnTo>
                <a:lnTo>
                  <a:pt x="1213903" y="6654800"/>
                </a:lnTo>
                <a:lnTo>
                  <a:pt x="1092514" y="6565900"/>
                </a:lnTo>
                <a:lnTo>
                  <a:pt x="971123" y="6654800"/>
                </a:lnTo>
                <a:lnTo>
                  <a:pt x="849733" y="6565900"/>
                </a:lnTo>
                <a:lnTo>
                  <a:pt x="728342" y="6654800"/>
                </a:lnTo>
                <a:lnTo>
                  <a:pt x="606952" y="6565900"/>
                </a:lnTo>
                <a:lnTo>
                  <a:pt x="485561" y="6654800"/>
                </a:lnTo>
                <a:lnTo>
                  <a:pt x="364171" y="6565900"/>
                </a:lnTo>
                <a:lnTo>
                  <a:pt x="242780" y="6654800"/>
                </a:lnTo>
                <a:lnTo>
                  <a:pt x="121391" y="6565900"/>
                </a:lnTo>
                <a:lnTo>
                  <a:pt x="0" y="6654800"/>
                </a:lnTo>
                <a:lnTo>
                  <a:pt x="0" y="0"/>
                </a:lnTo>
                <a:lnTo>
                  <a:pt x="11684000" y="0"/>
                </a:lnTo>
                <a:lnTo>
                  <a:pt x="11684000" y="665480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Pretendard Light" panose="02000403000000020004" pitchFamily="50" charset="-127"/>
              <a:cs typeface="+mn-cs"/>
            </a:endParaRPr>
          </a:p>
        </p:txBody>
      </p:sp>
      <p:sp>
        <p:nvSpPr>
          <p:cNvPr id="17" name="TextBox 50">
            <a:extLst>
              <a:ext uri="{FF2B5EF4-FFF2-40B4-BE49-F238E27FC236}">
                <a16:creationId xmlns:a16="http://schemas.microsoft.com/office/drawing/2014/main" id="{488156DF-E798-11AF-BD99-00144FF1DB09}"/>
              </a:ext>
            </a:extLst>
          </p:cNvPr>
          <p:cNvSpPr txBox="1"/>
          <p:nvPr/>
        </p:nvSpPr>
        <p:spPr>
          <a:xfrm>
            <a:off x="252246" y="3045641"/>
            <a:ext cx="1020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101600" algn="ctr" defTabSz="995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Tx/>
              <a:buFontTx/>
              <a:buNone/>
              <a:tabLst/>
              <a:defRPr/>
            </a:pP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anose="02000703000000020004" pitchFamily="50" charset="-127"/>
              </a:rPr>
              <a:t>NEWSPAPER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E73EDF-1A55-518D-6919-8F15E9C206F5}"/>
              </a:ext>
            </a:extLst>
          </p:cNvPr>
          <p:cNvSpPr txBox="1"/>
          <p:nvPr/>
        </p:nvSpPr>
        <p:spPr>
          <a:xfrm>
            <a:off x="2757587" y="3359125"/>
            <a:ext cx="45796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A3A5C"/>
                </a:solidFill>
              </a:defRPr>
            </a:pPr>
            <a:r>
              <a:rPr lang="en-US" altLang="ko-KR" sz="1000" dirty="0">
                <a:ea typeface="KoPub돋움체 Bold" panose="00000800000000000000"/>
              </a:rPr>
              <a:t>"2025-2026 </a:t>
            </a:r>
            <a:r>
              <a:rPr lang="ko-KR" altLang="en-US" sz="1000" dirty="0">
                <a:ea typeface="KoPub돋움체 Bold" panose="00000800000000000000"/>
              </a:rPr>
              <a:t>아산 방문의 해 선포</a:t>
            </a:r>
            <a:r>
              <a:rPr lang="en-US" altLang="ko-KR" sz="1000" dirty="0">
                <a:ea typeface="KoPub돋움체 Bold" panose="00000800000000000000"/>
              </a:rPr>
              <a:t>, </a:t>
            </a:r>
            <a:r>
              <a:rPr lang="ko-KR" altLang="en-US" sz="1000" dirty="0">
                <a:ea typeface="KoPub돋움체 Bold" panose="00000800000000000000"/>
              </a:rPr>
              <a:t>천만 방문객 목표</a:t>
            </a:r>
            <a:r>
              <a:rPr lang="en-US" altLang="ko-KR" sz="1000" dirty="0">
                <a:ea typeface="KoPub돋움체 Bold" panose="00000800000000000000"/>
              </a:rPr>
              <a:t>"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A0EDE5-8256-E34E-D04B-BA2D0963D4D0}"/>
              </a:ext>
            </a:extLst>
          </p:cNvPr>
          <p:cNvSpPr txBox="1"/>
          <p:nvPr/>
        </p:nvSpPr>
        <p:spPr>
          <a:xfrm>
            <a:off x="2859037" y="3562584"/>
            <a:ext cx="45796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00">
                <a:solidFill>
                  <a:srgbClr val="666666"/>
                </a:solidFill>
              </a:defRPr>
            </a:pPr>
            <a:r>
              <a:rPr lang="ko-KR" altLang="en-US" sz="1000" b="1" dirty="0">
                <a:ea typeface="KoPub돋움체 Bold" panose="00000800000000000000"/>
              </a:rPr>
              <a:t>온양온천역 광장에서 </a:t>
            </a:r>
            <a:r>
              <a:rPr lang="ko-KR" altLang="en-US" sz="1000" b="1" dirty="0" err="1">
                <a:ea typeface="KoPub돋움체 Bold" panose="00000800000000000000"/>
              </a:rPr>
              <a:t>선포식</a:t>
            </a:r>
            <a:r>
              <a:rPr lang="ko-KR" altLang="en-US" sz="1000" b="1" dirty="0">
                <a:ea typeface="KoPub돋움체 Bold" panose="00000800000000000000"/>
              </a:rPr>
              <a:t> 개최</a:t>
            </a:r>
            <a:br>
              <a:rPr lang="ko-KR" altLang="en-US" sz="1000" b="1" dirty="0">
                <a:ea typeface="KoPub돋움체 Bold" panose="00000800000000000000"/>
              </a:rPr>
            </a:br>
            <a:r>
              <a:rPr lang="ko-KR" altLang="en-US" sz="1000" b="1" dirty="0">
                <a:ea typeface="KoPub돋움체 Bold" panose="00000800000000000000"/>
              </a:rPr>
              <a:t>관광 활성화 및 지역경제 기여</a:t>
            </a:r>
            <a:br>
              <a:rPr lang="ko-KR" altLang="en-US" sz="1000" b="1" dirty="0">
                <a:ea typeface="KoPub돋움체 Bold" panose="00000800000000000000"/>
              </a:rPr>
            </a:br>
            <a:r>
              <a:rPr lang="en-US" altLang="ko-KR" sz="1000" b="1" dirty="0">
                <a:ea typeface="KoPub돋움체 Bold" panose="00000800000000000000"/>
              </a:rPr>
              <a:t>- </a:t>
            </a:r>
            <a:r>
              <a:rPr lang="ko-KR" altLang="en-US" sz="1000" b="1" dirty="0">
                <a:ea typeface="KoPub돋움체 Bold" panose="00000800000000000000"/>
              </a:rPr>
              <a:t>아산데스크 </a:t>
            </a:r>
            <a:r>
              <a:rPr lang="en-US" altLang="ko-KR" sz="1000" b="1" dirty="0">
                <a:ea typeface="KoPub돋움체 Bold" panose="00000800000000000000"/>
              </a:rPr>
              <a:t>2025.01.24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2BC3EE-F997-B20C-5824-96935E23802C}"/>
              </a:ext>
            </a:extLst>
          </p:cNvPr>
          <p:cNvSpPr txBox="1"/>
          <p:nvPr/>
        </p:nvSpPr>
        <p:spPr>
          <a:xfrm>
            <a:off x="2757587" y="4306406"/>
            <a:ext cx="32019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A3A5C"/>
                </a:solidFill>
              </a:defRPr>
            </a:pPr>
            <a:r>
              <a:rPr lang="en-US" altLang="ko-KR" sz="1000" dirty="0">
                <a:ea typeface="KoPub돋움체 Bold" panose="00000800000000000000"/>
              </a:rPr>
              <a:t>"</a:t>
            </a:r>
            <a:r>
              <a:rPr lang="ko-KR" altLang="en-US" sz="1000" dirty="0">
                <a:ea typeface="KoPub돋움체 Bold" panose="00000800000000000000"/>
              </a:rPr>
              <a:t>현충사</a:t>
            </a:r>
            <a:r>
              <a:rPr lang="en-US" altLang="ko-KR" sz="1000" dirty="0">
                <a:ea typeface="KoPub돋움체 Bold" panose="00000800000000000000"/>
              </a:rPr>
              <a:t>, 2025-2026 </a:t>
            </a:r>
            <a:r>
              <a:rPr lang="ko-KR" altLang="en-US" sz="1000" dirty="0">
                <a:ea typeface="KoPub돋움체 Bold" panose="00000800000000000000"/>
              </a:rPr>
              <a:t>한국관광 </a:t>
            </a:r>
            <a:r>
              <a:rPr lang="en-US" altLang="ko-KR" sz="1000" dirty="0">
                <a:ea typeface="KoPub돋움체 Bold" panose="00000800000000000000"/>
              </a:rPr>
              <a:t>100</a:t>
            </a:r>
            <a:r>
              <a:rPr lang="ko-KR" altLang="en-US" sz="1000" dirty="0">
                <a:ea typeface="KoPub돋움체 Bold" panose="00000800000000000000"/>
              </a:rPr>
              <a:t>선 선정</a:t>
            </a:r>
            <a:r>
              <a:rPr lang="en-US" altLang="ko-KR" sz="1000" dirty="0">
                <a:ea typeface="KoPub돋움체 Bold" panose="00000800000000000000"/>
              </a:rPr>
              <a:t>"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813952-D562-1824-BC64-1F21D3C94BFF}"/>
              </a:ext>
            </a:extLst>
          </p:cNvPr>
          <p:cNvSpPr txBox="1"/>
          <p:nvPr/>
        </p:nvSpPr>
        <p:spPr>
          <a:xfrm>
            <a:off x="2869961" y="4589948"/>
            <a:ext cx="212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00">
                <a:solidFill>
                  <a:srgbClr val="666666"/>
                </a:solidFill>
              </a:defRPr>
            </a:pPr>
            <a:r>
              <a:rPr lang="ko-KR" altLang="en-US" sz="1000" b="1" dirty="0">
                <a:ea typeface="KoPub돋움체 Bold" panose="00000800000000000000"/>
              </a:rPr>
              <a:t>이순신 장군 사당</a:t>
            </a:r>
            <a:r>
              <a:rPr lang="en-US" altLang="ko-KR" sz="1000" b="1" dirty="0">
                <a:ea typeface="KoPub돋움체 Bold" panose="00000800000000000000"/>
              </a:rPr>
              <a:t>, </a:t>
            </a:r>
            <a:r>
              <a:rPr lang="ko-KR" altLang="en-US" sz="1000" b="1" dirty="0">
                <a:ea typeface="KoPub돋움체 Bold" panose="00000800000000000000"/>
              </a:rPr>
              <a:t>역사관광 거점</a:t>
            </a:r>
            <a:br>
              <a:rPr lang="ko-KR" altLang="en-US" sz="1000" b="1" dirty="0">
                <a:ea typeface="KoPub돋움체 Bold" panose="00000800000000000000"/>
              </a:rPr>
            </a:br>
            <a:r>
              <a:rPr lang="en-US" altLang="ko-KR" sz="1000" b="1" dirty="0">
                <a:ea typeface="KoPub돋움체 Bold" panose="00000800000000000000"/>
              </a:rPr>
              <a:t>- </a:t>
            </a:r>
            <a:r>
              <a:rPr lang="ko-KR" altLang="en-US" sz="1000" b="1" dirty="0">
                <a:ea typeface="KoPub돋움체 Bold" panose="00000800000000000000"/>
              </a:rPr>
              <a:t>아산시 공식 </a:t>
            </a:r>
            <a:r>
              <a:rPr lang="en-US" altLang="ko-KR" sz="1000" b="1" dirty="0">
                <a:ea typeface="KoPub돋움체 Bold" panose="00000800000000000000"/>
              </a:rPr>
              <a:t>2025.02.02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EE11D76B-FB3C-F015-8685-DE7CE0D01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83" y="3359126"/>
            <a:ext cx="2313454" cy="2352284"/>
          </a:xfrm>
          <a:prstGeom prst="rect">
            <a:avLst/>
          </a:prstGeom>
        </p:spPr>
      </p:pic>
      <p:sp>
        <p:nvSpPr>
          <p:cNvPr id="31" name="자유형: 도형 73">
            <a:extLst>
              <a:ext uri="{FF2B5EF4-FFF2-40B4-BE49-F238E27FC236}">
                <a16:creationId xmlns:a16="http://schemas.microsoft.com/office/drawing/2014/main" id="{63A04EB9-DD69-E33A-B07F-D0F699CA1340}"/>
              </a:ext>
            </a:extLst>
          </p:cNvPr>
          <p:cNvSpPr/>
          <p:nvPr/>
        </p:nvSpPr>
        <p:spPr>
          <a:xfrm rot="10800000">
            <a:off x="307649" y="6190996"/>
            <a:ext cx="6788633" cy="2755228"/>
          </a:xfrm>
          <a:custGeom>
            <a:avLst/>
            <a:gdLst>
              <a:gd name="connsiteX0" fmla="*/ 11684000 w 11684000"/>
              <a:gd name="connsiteY0" fmla="*/ 6654800 h 6654800"/>
              <a:gd name="connsiteX1" fmla="*/ 11683992 w 11684000"/>
              <a:gd name="connsiteY1" fmla="*/ 6654800 h 6654800"/>
              <a:gd name="connsiteX2" fmla="*/ 11562602 w 11684000"/>
              <a:gd name="connsiteY2" fmla="*/ 6565900 h 6654800"/>
              <a:gd name="connsiteX3" fmla="*/ 11441211 w 11684000"/>
              <a:gd name="connsiteY3" fmla="*/ 6654800 h 6654800"/>
              <a:gd name="connsiteX4" fmla="*/ 11319821 w 11684000"/>
              <a:gd name="connsiteY4" fmla="*/ 6565900 h 6654800"/>
              <a:gd name="connsiteX5" fmla="*/ 11198431 w 11684000"/>
              <a:gd name="connsiteY5" fmla="*/ 6654800 h 6654800"/>
              <a:gd name="connsiteX6" fmla="*/ 11077041 w 11684000"/>
              <a:gd name="connsiteY6" fmla="*/ 6565900 h 6654800"/>
              <a:gd name="connsiteX7" fmla="*/ 10955650 w 11684000"/>
              <a:gd name="connsiteY7" fmla="*/ 6654800 h 6654800"/>
              <a:gd name="connsiteX8" fmla="*/ 10834261 w 11684000"/>
              <a:gd name="connsiteY8" fmla="*/ 6565900 h 6654800"/>
              <a:gd name="connsiteX9" fmla="*/ 10712870 w 11684000"/>
              <a:gd name="connsiteY9" fmla="*/ 6654800 h 6654800"/>
              <a:gd name="connsiteX10" fmla="*/ 10591480 w 11684000"/>
              <a:gd name="connsiteY10" fmla="*/ 6565900 h 6654800"/>
              <a:gd name="connsiteX11" fmla="*/ 10470090 w 11684000"/>
              <a:gd name="connsiteY11" fmla="*/ 6654800 h 6654800"/>
              <a:gd name="connsiteX12" fmla="*/ 10348700 w 11684000"/>
              <a:gd name="connsiteY12" fmla="*/ 6565900 h 6654800"/>
              <a:gd name="connsiteX13" fmla="*/ 10227309 w 11684000"/>
              <a:gd name="connsiteY13" fmla="*/ 6654800 h 6654800"/>
              <a:gd name="connsiteX14" fmla="*/ 10105919 w 11684000"/>
              <a:gd name="connsiteY14" fmla="*/ 6565900 h 6654800"/>
              <a:gd name="connsiteX15" fmla="*/ 9984529 w 11684000"/>
              <a:gd name="connsiteY15" fmla="*/ 6654800 h 6654800"/>
              <a:gd name="connsiteX16" fmla="*/ 9863138 w 11684000"/>
              <a:gd name="connsiteY16" fmla="*/ 6565900 h 6654800"/>
              <a:gd name="connsiteX17" fmla="*/ 9741747 w 11684000"/>
              <a:gd name="connsiteY17" fmla="*/ 6654800 h 6654800"/>
              <a:gd name="connsiteX18" fmla="*/ 9736252 w 11684000"/>
              <a:gd name="connsiteY18" fmla="*/ 6654800 h 6654800"/>
              <a:gd name="connsiteX19" fmla="*/ 9614862 w 11684000"/>
              <a:gd name="connsiteY19" fmla="*/ 6565900 h 6654800"/>
              <a:gd name="connsiteX20" fmla="*/ 9493472 w 11684000"/>
              <a:gd name="connsiteY20" fmla="*/ 6654800 h 6654800"/>
              <a:gd name="connsiteX21" fmla="*/ 9372081 w 11684000"/>
              <a:gd name="connsiteY21" fmla="*/ 6565900 h 6654800"/>
              <a:gd name="connsiteX22" fmla="*/ 9250688 w 11684000"/>
              <a:gd name="connsiteY22" fmla="*/ 6654800 h 6654800"/>
              <a:gd name="connsiteX23" fmla="*/ 9129298 w 11684000"/>
              <a:gd name="connsiteY23" fmla="*/ 6565900 h 6654800"/>
              <a:gd name="connsiteX24" fmla="*/ 9007909 w 11684000"/>
              <a:gd name="connsiteY24" fmla="*/ 6654800 h 6654800"/>
              <a:gd name="connsiteX25" fmla="*/ 8886520 w 11684000"/>
              <a:gd name="connsiteY25" fmla="*/ 6565900 h 6654800"/>
              <a:gd name="connsiteX26" fmla="*/ 8765130 w 11684000"/>
              <a:gd name="connsiteY26" fmla="*/ 6654800 h 6654800"/>
              <a:gd name="connsiteX27" fmla="*/ 8643741 w 11684000"/>
              <a:gd name="connsiteY27" fmla="*/ 6565900 h 6654800"/>
              <a:gd name="connsiteX28" fmla="*/ 8522350 w 11684000"/>
              <a:gd name="connsiteY28" fmla="*/ 6654800 h 6654800"/>
              <a:gd name="connsiteX29" fmla="*/ 8400959 w 11684000"/>
              <a:gd name="connsiteY29" fmla="*/ 6565900 h 6654800"/>
              <a:gd name="connsiteX30" fmla="*/ 8279567 w 11684000"/>
              <a:gd name="connsiteY30" fmla="*/ 6654800 h 6654800"/>
              <a:gd name="connsiteX31" fmla="*/ 8158178 w 11684000"/>
              <a:gd name="connsiteY31" fmla="*/ 6565900 h 6654800"/>
              <a:gd name="connsiteX32" fmla="*/ 8036788 w 11684000"/>
              <a:gd name="connsiteY32" fmla="*/ 6654800 h 6654800"/>
              <a:gd name="connsiteX33" fmla="*/ 7915399 w 11684000"/>
              <a:gd name="connsiteY33" fmla="*/ 6565900 h 6654800"/>
              <a:gd name="connsiteX34" fmla="*/ 7794008 w 11684000"/>
              <a:gd name="connsiteY34" fmla="*/ 6654800 h 6654800"/>
              <a:gd name="connsiteX35" fmla="*/ 7788514 w 11684000"/>
              <a:gd name="connsiteY35" fmla="*/ 6654800 h 6654800"/>
              <a:gd name="connsiteX36" fmla="*/ 7667128 w 11684000"/>
              <a:gd name="connsiteY36" fmla="*/ 6565900 h 6654800"/>
              <a:gd name="connsiteX37" fmla="*/ 7545736 w 11684000"/>
              <a:gd name="connsiteY37" fmla="*/ 6654800 h 6654800"/>
              <a:gd name="connsiteX38" fmla="*/ 7424347 w 11684000"/>
              <a:gd name="connsiteY38" fmla="*/ 6565900 h 6654800"/>
              <a:gd name="connsiteX39" fmla="*/ 7302955 w 11684000"/>
              <a:gd name="connsiteY39" fmla="*/ 6654800 h 6654800"/>
              <a:gd name="connsiteX40" fmla="*/ 7181567 w 11684000"/>
              <a:gd name="connsiteY40" fmla="*/ 6565900 h 6654800"/>
              <a:gd name="connsiteX41" fmla="*/ 7060176 w 11684000"/>
              <a:gd name="connsiteY41" fmla="*/ 6654800 h 6654800"/>
              <a:gd name="connsiteX42" fmla="*/ 6938786 w 11684000"/>
              <a:gd name="connsiteY42" fmla="*/ 6565900 h 6654800"/>
              <a:gd name="connsiteX43" fmla="*/ 6817396 w 11684000"/>
              <a:gd name="connsiteY43" fmla="*/ 6654800 h 6654800"/>
              <a:gd name="connsiteX44" fmla="*/ 6696005 w 11684000"/>
              <a:gd name="connsiteY44" fmla="*/ 6565900 h 6654800"/>
              <a:gd name="connsiteX45" fmla="*/ 6574614 w 11684000"/>
              <a:gd name="connsiteY45" fmla="*/ 6654800 h 6654800"/>
              <a:gd name="connsiteX46" fmla="*/ 6453224 w 11684000"/>
              <a:gd name="connsiteY46" fmla="*/ 6565900 h 6654800"/>
              <a:gd name="connsiteX47" fmla="*/ 6331833 w 11684000"/>
              <a:gd name="connsiteY47" fmla="*/ 6654800 h 6654800"/>
              <a:gd name="connsiteX48" fmla="*/ 6210443 w 11684000"/>
              <a:gd name="connsiteY48" fmla="*/ 6565900 h 6654800"/>
              <a:gd name="connsiteX49" fmla="*/ 6089054 w 11684000"/>
              <a:gd name="connsiteY49" fmla="*/ 6654800 h 6654800"/>
              <a:gd name="connsiteX50" fmla="*/ 5967664 w 11684000"/>
              <a:gd name="connsiteY50" fmla="*/ 6565900 h 6654800"/>
              <a:gd name="connsiteX51" fmla="*/ 5846273 w 11684000"/>
              <a:gd name="connsiteY51" fmla="*/ 6654800 h 6654800"/>
              <a:gd name="connsiteX52" fmla="*/ 5837727 w 11684000"/>
              <a:gd name="connsiteY52" fmla="*/ 6654800 h 6654800"/>
              <a:gd name="connsiteX53" fmla="*/ 5716337 w 11684000"/>
              <a:gd name="connsiteY53" fmla="*/ 6565900 h 6654800"/>
              <a:gd name="connsiteX54" fmla="*/ 5594946 w 11684000"/>
              <a:gd name="connsiteY54" fmla="*/ 6654800 h 6654800"/>
              <a:gd name="connsiteX55" fmla="*/ 5473556 w 11684000"/>
              <a:gd name="connsiteY55" fmla="*/ 6565900 h 6654800"/>
              <a:gd name="connsiteX56" fmla="*/ 5352165 w 11684000"/>
              <a:gd name="connsiteY56" fmla="*/ 6654800 h 6654800"/>
              <a:gd name="connsiteX57" fmla="*/ 5230775 w 11684000"/>
              <a:gd name="connsiteY57" fmla="*/ 6565900 h 6654800"/>
              <a:gd name="connsiteX58" fmla="*/ 5109385 w 11684000"/>
              <a:gd name="connsiteY58" fmla="*/ 6654800 h 6654800"/>
              <a:gd name="connsiteX59" fmla="*/ 4987995 w 11684000"/>
              <a:gd name="connsiteY59" fmla="*/ 6565900 h 6654800"/>
              <a:gd name="connsiteX60" fmla="*/ 4866604 w 11684000"/>
              <a:gd name="connsiteY60" fmla="*/ 6654800 h 6654800"/>
              <a:gd name="connsiteX61" fmla="*/ 4745214 w 11684000"/>
              <a:gd name="connsiteY61" fmla="*/ 6565900 h 6654800"/>
              <a:gd name="connsiteX62" fmla="*/ 4623823 w 11684000"/>
              <a:gd name="connsiteY62" fmla="*/ 6654800 h 6654800"/>
              <a:gd name="connsiteX63" fmla="*/ 4502433 w 11684000"/>
              <a:gd name="connsiteY63" fmla="*/ 6565900 h 6654800"/>
              <a:gd name="connsiteX64" fmla="*/ 4381042 w 11684000"/>
              <a:gd name="connsiteY64" fmla="*/ 6654800 h 6654800"/>
              <a:gd name="connsiteX65" fmla="*/ 4259652 w 11684000"/>
              <a:gd name="connsiteY65" fmla="*/ 6565900 h 6654800"/>
              <a:gd name="connsiteX66" fmla="*/ 4138262 w 11684000"/>
              <a:gd name="connsiteY66" fmla="*/ 6654800 h 6654800"/>
              <a:gd name="connsiteX67" fmla="*/ 4016872 w 11684000"/>
              <a:gd name="connsiteY67" fmla="*/ 6565900 h 6654800"/>
              <a:gd name="connsiteX68" fmla="*/ 3895481 w 11684000"/>
              <a:gd name="connsiteY68" fmla="*/ 6654800 h 6654800"/>
              <a:gd name="connsiteX69" fmla="*/ 3889986 w 11684000"/>
              <a:gd name="connsiteY69" fmla="*/ 6654800 h 6654800"/>
              <a:gd name="connsiteX70" fmla="*/ 3768596 w 11684000"/>
              <a:gd name="connsiteY70" fmla="*/ 6565900 h 6654800"/>
              <a:gd name="connsiteX71" fmla="*/ 3647205 w 11684000"/>
              <a:gd name="connsiteY71" fmla="*/ 6654800 h 6654800"/>
              <a:gd name="connsiteX72" fmla="*/ 3525815 w 11684000"/>
              <a:gd name="connsiteY72" fmla="*/ 6565900 h 6654800"/>
              <a:gd name="connsiteX73" fmla="*/ 3404424 w 11684000"/>
              <a:gd name="connsiteY73" fmla="*/ 6654800 h 6654800"/>
              <a:gd name="connsiteX74" fmla="*/ 3283034 w 11684000"/>
              <a:gd name="connsiteY74" fmla="*/ 6565900 h 6654800"/>
              <a:gd name="connsiteX75" fmla="*/ 3161644 w 11684000"/>
              <a:gd name="connsiteY75" fmla="*/ 6654800 h 6654800"/>
              <a:gd name="connsiteX76" fmla="*/ 3040254 w 11684000"/>
              <a:gd name="connsiteY76" fmla="*/ 6565900 h 6654800"/>
              <a:gd name="connsiteX77" fmla="*/ 2918863 w 11684000"/>
              <a:gd name="connsiteY77" fmla="*/ 6654800 h 6654800"/>
              <a:gd name="connsiteX78" fmla="*/ 2797473 w 11684000"/>
              <a:gd name="connsiteY78" fmla="*/ 6565900 h 6654800"/>
              <a:gd name="connsiteX79" fmla="*/ 2676082 w 11684000"/>
              <a:gd name="connsiteY79" fmla="*/ 6654800 h 6654800"/>
              <a:gd name="connsiteX80" fmla="*/ 2554692 w 11684000"/>
              <a:gd name="connsiteY80" fmla="*/ 6565900 h 6654800"/>
              <a:gd name="connsiteX81" fmla="*/ 2433301 w 11684000"/>
              <a:gd name="connsiteY81" fmla="*/ 6654800 h 6654800"/>
              <a:gd name="connsiteX82" fmla="*/ 2311911 w 11684000"/>
              <a:gd name="connsiteY82" fmla="*/ 6565900 h 6654800"/>
              <a:gd name="connsiteX83" fmla="*/ 2190521 w 11684000"/>
              <a:gd name="connsiteY83" fmla="*/ 6654800 h 6654800"/>
              <a:gd name="connsiteX84" fmla="*/ 2069131 w 11684000"/>
              <a:gd name="connsiteY84" fmla="*/ 6565900 h 6654800"/>
              <a:gd name="connsiteX85" fmla="*/ 1947740 w 11684000"/>
              <a:gd name="connsiteY85" fmla="*/ 6654800 h 6654800"/>
              <a:gd name="connsiteX86" fmla="*/ 1942246 w 11684000"/>
              <a:gd name="connsiteY86" fmla="*/ 6654800 h 6654800"/>
              <a:gd name="connsiteX87" fmla="*/ 1820856 w 11684000"/>
              <a:gd name="connsiteY87" fmla="*/ 6565900 h 6654800"/>
              <a:gd name="connsiteX88" fmla="*/ 1699465 w 11684000"/>
              <a:gd name="connsiteY88" fmla="*/ 6654800 h 6654800"/>
              <a:gd name="connsiteX89" fmla="*/ 1578075 w 11684000"/>
              <a:gd name="connsiteY89" fmla="*/ 6565900 h 6654800"/>
              <a:gd name="connsiteX90" fmla="*/ 1456684 w 11684000"/>
              <a:gd name="connsiteY90" fmla="*/ 6654800 h 6654800"/>
              <a:gd name="connsiteX91" fmla="*/ 1335294 w 11684000"/>
              <a:gd name="connsiteY91" fmla="*/ 6565900 h 6654800"/>
              <a:gd name="connsiteX92" fmla="*/ 1213903 w 11684000"/>
              <a:gd name="connsiteY92" fmla="*/ 6654800 h 6654800"/>
              <a:gd name="connsiteX93" fmla="*/ 1092514 w 11684000"/>
              <a:gd name="connsiteY93" fmla="*/ 6565900 h 6654800"/>
              <a:gd name="connsiteX94" fmla="*/ 971123 w 11684000"/>
              <a:gd name="connsiteY94" fmla="*/ 6654800 h 6654800"/>
              <a:gd name="connsiteX95" fmla="*/ 849733 w 11684000"/>
              <a:gd name="connsiteY95" fmla="*/ 6565900 h 6654800"/>
              <a:gd name="connsiteX96" fmla="*/ 728342 w 11684000"/>
              <a:gd name="connsiteY96" fmla="*/ 6654800 h 6654800"/>
              <a:gd name="connsiteX97" fmla="*/ 606952 w 11684000"/>
              <a:gd name="connsiteY97" fmla="*/ 6565900 h 6654800"/>
              <a:gd name="connsiteX98" fmla="*/ 485561 w 11684000"/>
              <a:gd name="connsiteY98" fmla="*/ 6654800 h 6654800"/>
              <a:gd name="connsiteX99" fmla="*/ 364171 w 11684000"/>
              <a:gd name="connsiteY99" fmla="*/ 6565900 h 6654800"/>
              <a:gd name="connsiteX100" fmla="*/ 242780 w 11684000"/>
              <a:gd name="connsiteY100" fmla="*/ 6654800 h 6654800"/>
              <a:gd name="connsiteX101" fmla="*/ 121391 w 11684000"/>
              <a:gd name="connsiteY101" fmla="*/ 6565900 h 6654800"/>
              <a:gd name="connsiteX102" fmla="*/ 0 w 11684000"/>
              <a:gd name="connsiteY102" fmla="*/ 6654800 h 6654800"/>
              <a:gd name="connsiteX103" fmla="*/ 0 w 11684000"/>
              <a:gd name="connsiteY103" fmla="*/ 0 h 6654800"/>
              <a:gd name="connsiteX104" fmla="*/ 11684000 w 11684000"/>
              <a:gd name="connsiteY104" fmla="*/ 0 h 6654800"/>
              <a:gd name="connsiteX105" fmla="*/ 11684000 w 11684000"/>
              <a:gd name="connsiteY105" fmla="*/ 6654800 h 66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1684000" h="6654800">
                <a:moveTo>
                  <a:pt x="11684000" y="6654800"/>
                </a:moveTo>
                <a:lnTo>
                  <a:pt x="11683992" y="6654800"/>
                </a:lnTo>
                <a:lnTo>
                  <a:pt x="11562602" y="6565900"/>
                </a:lnTo>
                <a:lnTo>
                  <a:pt x="11441211" y="6654800"/>
                </a:lnTo>
                <a:lnTo>
                  <a:pt x="11319821" y="6565900"/>
                </a:lnTo>
                <a:lnTo>
                  <a:pt x="11198431" y="6654800"/>
                </a:lnTo>
                <a:lnTo>
                  <a:pt x="11077041" y="6565900"/>
                </a:lnTo>
                <a:lnTo>
                  <a:pt x="10955650" y="6654800"/>
                </a:lnTo>
                <a:lnTo>
                  <a:pt x="10834261" y="6565900"/>
                </a:lnTo>
                <a:lnTo>
                  <a:pt x="10712870" y="6654800"/>
                </a:lnTo>
                <a:lnTo>
                  <a:pt x="10591480" y="6565900"/>
                </a:lnTo>
                <a:lnTo>
                  <a:pt x="10470090" y="6654800"/>
                </a:lnTo>
                <a:lnTo>
                  <a:pt x="10348700" y="6565900"/>
                </a:lnTo>
                <a:lnTo>
                  <a:pt x="10227309" y="6654800"/>
                </a:lnTo>
                <a:lnTo>
                  <a:pt x="10105919" y="6565900"/>
                </a:lnTo>
                <a:lnTo>
                  <a:pt x="9984529" y="6654800"/>
                </a:lnTo>
                <a:lnTo>
                  <a:pt x="9863138" y="6565900"/>
                </a:lnTo>
                <a:lnTo>
                  <a:pt x="9741747" y="6654800"/>
                </a:lnTo>
                <a:lnTo>
                  <a:pt x="9736252" y="6654800"/>
                </a:lnTo>
                <a:lnTo>
                  <a:pt x="9614862" y="6565900"/>
                </a:lnTo>
                <a:lnTo>
                  <a:pt x="9493472" y="6654800"/>
                </a:lnTo>
                <a:lnTo>
                  <a:pt x="9372081" y="6565900"/>
                </a:lnTo>
                <a:lnTo>
                  <a:pt x="9250688" y="6654800"/>
                </a:lnTo>
                <a:lnTo>
                  <a:pt x="9129298" y="6565900"/>
                </a:lnTo>
                <a:lnTo>
                  <a:pt x="9007909" y="6654800"/>
                </a:lnTo>
                <a:lnTo>
                  <a:pt x="8886520" y="6565900"/>
                </a:lnTo>
                <a:lnTo>
                  <a:pt x="8765130" y="6654800"/>
                </a:lnTo>
                <a:lnTo>
                  <a:pt x="8643741" y="6565900"/>
                </a:lnTo>
                <a:lnTo>
                  <a:pt x="8522350" y="6654800"/>
                </a:lnTo>
                <a:lnTo>
                  <a:pt x="8400959" y="6565900"/>
                </a:lnTo>
                <a:lnTo>
                  <a:pt x="8279567" y="6654800"/>
                </a:lnTo>
                <a:lnTo>
                  <a:pt x="8158178" y="6565900"/>
                </a:lnTo>
                <a:lnTo>
                  <a:pt x="8036788" y="6654800"/>
                </a:lnTo>
                <a:lnTo>
                  <a:pt x="7915399" y="6565900"/>
                </a:lnTo>
                <a:lnTo>
                  <a:pt x="7794008" y="6654800"/>
                </a:lnTo>
                <a:lnTo>
                  <a:pt x="7788514" y="6654800"/>
                </a:lnTo>
                <a:lnTo>
                  <a:pt x="7667128" y="6565900"/>
                </a:lnTo>
                <a:lnTo>
                  <a:pt x="7545736" y="6654800"/>
                </a:lnTo>
                <a:lnTo>
                  <a:pt x="7424347" y="6565900"/>
                </a:lnTo>
                <a:lnTo>
                  <a:pt x="7302955" y="6654800"/>
                </a:lnTo>
                <a:lnTo>
                  <a:pt x="7181567" y="6565900"/>
                </a:lnTo>
                <a:lnTo>
                  <a:pt x="7060176" y="6654800"/>
                </a:lnTo>
                <a:lnTo>
                  <a:pt x="6938786" y="6565900"/>
                </a:lnTo>
                <a:lnTo>
                  <a:pt x="6817396" y="6654800"/>
                </a:lnTo>
                <a:lnTo>
                  <a:pt x="6696005" y="6565900"/>
                </a:lnTo>
                <a:lnTo>
                  <a:pt x="6574614" y="6654800"/>
                </a:lnTo>
                <a:lnTo>
                  <a:pt x="6453224" y="6565900"/>
                </a:lnTo>
                <a:lnTo>
                  <a:pt x="6331833" y="6654800"/>
                </a:lnTo>
                <a:lnTo>
                  <a:pt x="6210443" y="6565900"/>
                </a:lnTo>
                <a:lnTo>
                  <a:pt x="6089054" y="6654800"/>
                </a:lnTo>
                <a:lnTo>
                  <a:pt x="5967664" y="6565900"/>
                </a:lnTo>
                <a:lnTo>
                  <a:pt x="5846273" y="6654800"/>
                </a:lnTo>
                <a:lnTo>
                  <a:pt x="5837727" y="6654800"/>
                </a:lnTo>
                <a:lnTo>
                  <a:pt x="5716337" y="6565900"/>
                </a:lnTo>
                <a:lnTo>
                  <a:pt x="5594946" y="6654800"/>
                </a:lnTo>
                <a:lnTo>
                  <a:pt x="5473556" y="6565900"/>
                </a:lnTo>
                <a:lnTo>
                  <a:pt x="5352165" y="6654800"/>
                </a:lnTo>
                <a:lnTo>
                  <a:pt x="5230775" y="6565900"/>
                </a:lnTo>
                <a:lnTo>
                  <a:pt x="5109385" y="6654800"/>
                </a:lnTo>
                <a:lnTo>
                  <a:pt x="4987995" y="6565900"/>
                </a:lnTo>
                <a:lnTo>
                  <a:pt x="4866604" y="6654800"/>
                </a:lnTo>
                <a:lnTo>
                  <a:pt x="4745214" y="6565900"/>
                </a:lnTo>
                <a:lnTo>
                  <a:pt x="4623823" y="6654800"/>
                </a:lnTo>
                <a:lnTo>
                  <a:pt x="4502433" y="6565900"/>
                </a:lnTo>
                <a:lnTo>
                  <a:pt x="4381042" y="6654800"/>
                </a:lnTo>
                <a:lnTo>
                  <a:pt x="4259652" y="6565900"/>
                </a:lnTo>
                <a:lnTo>
                  <a:pt x="4138262" y="6654800"/>
                </a:lnTo>
                <a:lnTo>
                  <a:pt x="4016872" y="6565900"/>
                </a:lnTo>
                <a:lnTo>
                  <a:pt x="3895481" y="6654800"/>
                </a:lnTo>
                <a:lnTo>
                  <a:pt x="3889986" y="6654800"/>
                </a:lnTo>
                <a:lnTo>
                  <a:pt x="3768596" y="6565900"/>
                </a:lnTo>
                <a:lnTo>
                  <a:pt x="3647205" y="6654800"/>
                </a:lnTo>
                <a:lnTo>
                  <a:pt x="3525815" y="6565900"/>
                </a:lnTo>
                <a:lnTo>
                  <a:pt x="3404424" y="6654800"/>
                </a:lnTo>
                <a:lnTo>
                  <a:pt x="3283034" y="6565900"/>
                </a:lnTo>
                <a:lnTo>
                  <a:pt x="3161644" y="6654800"/>
                </a:lnTo>
                <a:lnTo>
                  <a:pt x="3040254" y="6565900"/>
                </a:lnTo>
                <a:lnTo>
                  <a:pt x="2918863" y="6654800"/>
                </a:lnTo>
                <a:lnTo>
                  <a:pt x="2797473" y="6565900"/>
                </a:lnTo>
                <a:lnTo>
                  <a:pt x="2676082" y="6654800"/>
                </a:lnTo>
                <a:lnTo>
                  <a:pt x="2554692" y="6565900"/>
                </a:lnTo>
                <a:lnTo>
                  <a:pt x="2433301" y="6654800"/>
                </a:lnTo>
                <a:lnTo>
                  <a:pt x="2311911" y="6565900"/>
                </a:lnTo>
                <a:lnTo>
                  <a:pt x="2190521" y="6654800"/>
                </a:lnTo>
                <a:lnTo>
                  <a:pt x="2069131" y="6565900"/>
                </a:lnTo>
                <a:lnTo>
                  <a:pt x="1947740" y="6654800"/>
                </a:lnTo>
                <a:lnTo>
                  <a:pt x="1942246" y="6654800"/>
                </a:lnTo>
                <a:lnTo>
                  <a:pt x="1820856" y="6565900"/>
                </a:lnTo>
                <a:lnTo>
                  <a:pt x="1699465" y="6654800"/>
                </a:lnTo>
                <a:lnTo>
                  <a:pt x="1578075" y="6565900"/>
                </a:lnTo>
                <a:lnTo>
                  <a:pt x="1456684" y="6654800"/>
                </a:lnTo>
                <a:lnTo>
                  <a:pt x="1335294" y="6565900"/>
                </a:lnTo>
                <a:lnTo>
                  <a:pt x="1213903" y="6654800"/>
                </a:lnTo>
                <a:lnTo>
                  <a:pt x="1092514" y="6565900"/>
                </a:lnTo>
                <a:lnTo>
                  <a:pt x="971123" y="6654800"/>
                </a:lnTo>
                <a:lnTo>
                  <a:pt x="849733" y="6565900"/>
                </a:lnTo>
                <a:lnTo>
                  <a:pt x="728342" y="6654800"/>
                </a:lnTo>
                <a:lnTo>
                  <a:pt x="606952" y="6565900"/>
                </a:lnTo>
                <a:lnTo>
                  <a:pt x="485561" y="6654800"/>
                </a:lnTo>
                <a:lnTo>
                  <a:pt x="364171" y="6565900"/>
                </a:lnTo>
                <a:lnTo>
                  <a:pt x="242780" y="6654800"/>
                </a:lnTo>
                <a:lnTo>
                  <a:pt x="121391" y="6565900"/>
                </a:lnTo>
                <a:lnTo>
                  <a:pt x="0" y="6654800"/>
                </a:lnTo>
                <a:lnTo>
                  <a:pt x="0" y="0"/>
                </a:lnTo>
                <a:lnTo>
                  <a:pt x="11684000" y="0"/>
                </a:lnTo>
                <a:lnTo>
                  <a:pt x="11684000" y="665480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Pretendard Light" panose="02000403000000020004" pitchFamily="50" charset="-127"/>
              <a:cs typeface="+mn-cs"/>
            </a:endParaRPr>
          </a:p>
        </p:txBody>
      </p:sp>
      <p:sp>
        <p:nvSpPr>
          <p:cNvPr id="32" name="TextBox 50">
            <a:extLst>
              <a:ext uri="{FF2B5EF4-FFF2-40B4-BE49-F238E27FC236}">
                <a16:creationId xmlns:a16="http://schemas.microsoft.com/office/drawing/2014/main" id="{B84B88FF-0ECC-B23E-9CF0-823BF68DC3F7}"/>
              </a:ext>
            </a:extLst>
          </p:cNvPr>
          <p:cNvSpPr txBox="1"/>
          <p:nvPr/>
        </p:nvSpPr>
        <p:spPr>
          <a:xfrm>
            <a:off x="279947" y="6067886"/>
            <a:ext cx="1020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101600" algn="ctr" defTabSz="995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Tx/>
              <a:buFontTx/>
              <a:buNone/>
              <a:tabLst/>
              <a:defRPr/>
            </a:pP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anose="02000703000000020004" pitchFamily="50" charset="-127"/>
              </a:rPr>
              <a:t>NEWSPAPER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839B7D-B111-383C-9899-AE9649C51454}"/>
              </a:ext>
            </a:extLst>
          </p:cNvPr>
          <p:cNvSpPr txBox="1"/>
          <p:nvPr/>
        </p:nvSpPr>
        <p:spPr>
          <a:xfrm>
            <a:off x="2785288" y="6381370"/>
            <a:ext cx="45796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A3A5C"/>
                </a:solidFill>
              </a:defRPr>
            </a:pPr>
            <a:r>
              <a:rPr lang="en-US" altLang="ko-KR" sz="1000" dirty="0">
                <a:ea typeface="KoPub돋움체 Bold" panose="00000800000000000000"/>
              </a:rPr>
              <a:t>"</a:t>
            </a:r>
            <a:r>
              <a:rPr lang="ko-KR" altLang="en-US" sz="1000" dirty="0">
                <a:ea typeface="KoPub돋움체 Bold" panose="00000800000000000000"/>
              </a:rPr>
              <a:t>천안아산역 </a:t>
            </a:r>
            <a:r>
              <a:rPr lang="ko-KR" altLang="en-US" sz="1000" dirty="0" err="1">
                <a:ea typeface="KoPub돋움체 Bold" panose="00000800000000000000"/>
              </a:rPr>
              <a:t>광역복합환승센터</a:t>
            </a:r>
            <a:r>
              <a:rPr lang="ko-KR" altLang="en-US" sz="1000" dirty="0">
                <a:ea typeface="KoPub돋움체 Bold" panose="00000800000000000000"/>
              </a:rPr>
              <a:t> 착공</a:t>
            </a:r>
            <a:r>
              <a:rPr lang="en-US" altLang="ko-KR" sz="1000" dirty="0">
                <a:ea typeface="KoPub돋움체 Bold" panose="00000800000000000000"/>
              </a:rPr>
              <a:t>, 6,700</a:t>
            </a:r>
            <a:r>
              <a:rPr lang="ko-KR" altLang="en-US" sz="1000" dirty="0">
                <a:ea typeface="KoPub돋움체 Bold" panose="00000800000000000000"/>
              </a:rPr>
              <a:t>억 투입</a:t>
            </a:r>
            <a:r>
              <a:rPr lang="en-US" altLang="ko-KR" sz="1000" dirty="0">
                <a:ea typeface="KoPub돋움체 Bold" panose="00000800000000000000"/>
              </a:rPr>
              <a:t>"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C981498-927F-A0DD-DE2A-793CFDB11CD6}"/>
              </a:ext>
            </a:extLst>
          </p:cNvPr>
          <p:cNvSpPr txBox="1"/>
          <p:nvPr/>
        </p:nvSpPr>
        <p:spPr>
          <a:xfrm>
            <a:off x="2886738" y="6584829"/>
            <a:ext cx="45796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00">
                <a:solidFill>
                  <a:srgbClr val="666666"/>
                </a:solidFill>
              </a:defRPr>
            </a:pPr>
            <a:r>
              <a:rPr lang="ko-KR" altLang="en-US" sz="1000" b="1" dirty="0">
                <a:ea typeface="KoPub돋움체 Bold" panose="00000800000000000000"/>
              </a:rPr>
              <a:t>중부권 혁신 복합 중심지 조성</a:t>
            </a:r>
            <a:br>
              <a:rPr lang="ko-KR" altLang="en-US" sz="1000" b="1" dirty="0">
                <a:ea typeface="KoPub돋움체 Bold" panose="00000800000000000000"/>
              </a:rPr>
            </a:br>
            <a:r>
              <a:rPr lang="ko-KR" altLang="en-US" sz="1000" b="1" dirty="0">
                <a:ea typeface="KoPub돋움체 Bold" panose="00000800000000000000"/>
              </a:rPr>
              <a:t>광역교통 거점 역할 강화</a:t>
            </a:r>
            <a:br>
              <a:rPr lang="ko-KR" altLang="en-US" sz="1000" b="1" dirty="0">
                <a:ea typeface="KoPub돋움체 Bold" panose="00000800000000000000"/>
              </a:rPr>
            </a:br>
            <a:r>
              <a:rPr lang="en-US" altLang="ko-KR" sz="1000" b="1" dirty="0">
                <a:ea typeface="KoPub돋움체 Bold" panose="00000800000000000000"/>
              </a:rPr>
              <a:t>- </a:t>
            </a:r>
            <a:r>
              <a:rPr lang="ko-KR" altLang="en-US" sz="1000" b="1" dirty="0" err="1">
                <a:ea typeface="KoPub돋움체 Bold" panose="00000800000000000000"/>
              </a:rPr>
              <a:t>아시아투데이</a:t>
            </a:r>
            <a:r>
              <a:rPr lang="ko-KR" altLang="en-US" sz="1000" b="1" dirty="0">
                <a:ea typeface="KoPub돋움체 Bold" panose="00000800000000000000"/>
              </a:rPr>
              <a:t> </a:t>
            </a:r>
            <a:r>
              <a:rPr lang="en-US" altLang="ko-KR" sz="1000" b="1" dirty="0">
                <a:ea typeface="KoPub돋움체 Bold" panose="00000800000000000000"/>
              </a:rPr>
              <a:t>2025.12.10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6FA3F9-75E2-A06C-9184-7B8BBB6A6441}"/>
              </a:ext>
            </a:extLst>
          </p:cNvPr>
          <p:cNvSpPr txBox="1"/>
          <p:nvPr/>
        </p:nvSpPr>
        <p:spPr>
          <a:xfrm>
            <a:off x="2785288" y="7328651"/>
            <a:ext cx="32019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A3A5C"/>
                </a:solidFill>
              </a:defRPr>
            </a:pPr>
            <a:r>
              <a:rPr lang="en-US" altLang="ko-KR" sz="1000" dirty="0">
                <a:ea typeface="KoPub돋움체 Bold" panose="00000800000000000000"/>
              </a:rPr>
              <a:t>"GTX-C </a:t>
            </a:r>
            <a:r>
              <a:rPr lang="ko-KR" altLang="en-US" sz="1000" dirty="0">
                <a:ea typeface="KoPub돋움체 Bold" panose="00000800000000000000"/>
              </a:rPr>
              <a:t>노선 연장 추진</a:t>
            </a:r>
            <a:r>
              <a:rPr lang="en-US" altLang="ko-KR" sz="1000" dirty="0">
                <a:ea typeface="KoPub돋움체 Bold" panose="00000800000000000000"/>
              </a:rPr>
              <a:t>, 30</a:t>
            </a:r>
            <a:r>
              <a:rPr lang="ko-KR" altLang="en-US" sz="1000" dirty="0">
                <a:ea typeface="KoPub돋움체 Bold" panose="00000800000000000000"/>
              </a:rPr>
              <a:t>분 도시 아산 실현</a:t>
            </a:r>
            <a:r>
              <a:rPr lang="en-US" altLang="ko-KR" sz="1000" dirty="0">
                <a:ea typeface="KoPub돋움체 Bold" panose="00000800000000000000"/>
              </a:rPr>
              <a:t>"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128A84-BF6D-015A-21AC-F513B1C7CB39}"/>
              </a:ext>
            </a:extLst>
          </p:cNvPr>
          <p:cNvSpPr txBox="1"/>
          <p:nvPr/>
        </p:nvSpPr>
        <p:spPr>
          <a:xfrm>
            <a:off x="2897662" y="7612193"/>
            <a:ext cx="212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00">
                <a:solidFill>
                  <a:srgbClr val="666666"/>
                </a:solidFill>
              </a:defRPr>
            </a:pPr>
            <a:r>
              <a:rPr lang="ko-KR" altLang="en-US" sz="1000" b="1" dirty="0">
                <a:ea typeface="KoPub돋움체 Bold" panose="00000800000000000000"/>
              </a:rPr>
              <a:t>수도권 접근성 획기적 개선 기대</a:t>
            </a:r>
            <a:br>
              <a:rPr lang="ko-KR" altLang="en-US" sz="1000" b="1" dirty="0">
                <a:ea typeface="KoPub돋움체 Bold" panose="00000800000000000000"/>
              </a:rPr>
            </a:br>
            <a:r>
              <a:rPr lang="en-US" altLang="ko-KR" sz="1000" b="1" dirty="0">
                <a:ea typeface="KoPub돋움체 Bold" panose="00000800000000000000"/>
              </a:rPr>
              <a:t>- </a:t>
            </a:r>
            <a:r>
              <a:rPr lang="ko-KR" altLang="en-US" sz="1000" b="1" dirty="0">
                <a:ea typeface="KoPub돋움체 Bold" panose="00000800000000000000"/>
              </a:rPr>
              <a:t>충남도정뉴스 </a:t>
            </a:r>
            <a:r>
              <a:rPr lang="en-US" altLang="ko-KR" sz="1000" b="1" dirty="0">
                <a:ea typeface="KoPub돋움체 Bold" panose="00000800000000000000"/>
              </a:rPr>
              <a:t>2025.11</a:t>
            </a: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2C8EC187-D92E-8E0D-FA43-2F1124C21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812" y="6581123"/>
            <a:ext cx="2200879" cy="177231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250BB545-DCCC-E949-E799-1B764F4FF2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1774" y="4227945"/>
            <a:ext cx="1443194" cy="1451815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9AF5C050-222D-EC16-B4C0-AAA7D0356A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500" y="7697982"/>
            <a:ext cx="1978898" cy="110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42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육각형 6">
            <a:extLst>
              <a:ext uri="{FF2B5EF4-FFF2-40B4-BE49-F238E27FC236}">
                <a16:creationId xmlns:a16="http://schemas.microsoft.com/office/drawing/2014/main" id="{97407D65-68E5-5D0F-EDA2-5870964E3F4C}"/>
              </a:ext>
            </a:extLst>
          </p:cNvPr>
          <p:cNvSpPr/>
          <p:nvPr/>
        </p:nvSpPr>
        <p:spPr bwMode="gray">
          <a:xfrm rot="16200000" flipH="1">
            <a:off x="332093" y="616046"/>
            <a:ext cx="285189" cy="251060"/>
          </a:xfrm>
          <a:prstGeom prst="hexagon">
            <a:avLst>
              <a:gd name="adj" fmla="val 26897"/>
              <a:gd name="vf" fmla="val 115470"/>
            </a:avLst>
          </a:prstGeom>
          <a:solidFill>
            <a:srgbClr val="003668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300" b="0" i="0" u="none" strike="noStrike" kern="0" cap="none" spc="0" normalizeH="0" baseline="0" noProof="0">
              <a:ln>
                <a:solidFill>
                  <a:srgbClr val="ADADAD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KoPub돋움체 Bold" pitchFamily="18" charset="-127"/>
              <a:ea typeface="KoPub돋움체 Bold" pitchFamily="18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3D0162-B029-C80D-6413-89C4EBB17E1D}"/>
              </a:ext>
            </a:extLst>
          </p:cNvPr>
          <p:cNvSpPr txBox="1"/>
          <p:nvPr/>
        </p:nvSpPr>
        <p:spPr>
          <a:xfrm>
            <a:off x="-1336315" y="239433"/>
            <a:ext cx="1904206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/>
              <a:t>현안 분석</a:t>
            </a:r>
            <a:endParaRPr lang="ko-KR" altLang="en-US" sz="1874" b="1" dirty="0"/>
          </a:p>
        </p:txBody>
      </p:sp>
      <p:sp>
        <p:nvSpPr>
          <p:cNvPr id="5" name="모서리가 둥근 직사각형 6">
            <a:extLst>
              <a:ext uri="{FF2B5EF4-FFF2-40B4-BE49-F238E27FC236}">
                <a16:creationId xmlns:a16="http://schemas.microsoft.com/office/drawing/2014/main" id="{23362F3B-169A-AB81-B9C3-931BCE187D98}"/>
              </a:ext>
            </a:extLst>
          </p:cNvPr>
          <p:cNvSpPr/>
          <p:nvPr/>
        </p:nvSpPr>
        <p:spPr bwMode="gray">
          <a:xfrm>
            <a:off x="460618" y="620178"/>
            <a:ext cx="6358764" cy="247657"/>
          </a:xfrm>
          <a:prstGeom prst="roundRect">
            <a:avLst>
              <a:gd name="adj" fmla="val 0"/>
            </a:avLst>
          </a:prstGeom>
          <a:solidFill>
            <a:srgbClr val="003668"/>
          </a:solidFill>
          <a:ln w="38100" cap="flat" cmpd="sng" algn="ctr">
            <a:noFill/>
            <a:prstDash val="solid"/>
          </a:ln>
          <a:effectLst/>
        </p:spPr>
        <p:txBody>
          <a:bodyPr wrap="none" lIns="252000" rIns="0" rtlCol="0" anchor="ctr"/>
          <a:lstStyle/>
          <a:p>
            <a:pPr defTabSz="995334" fontAlgn="base">
              <a:spcBef>
                <a:spcPct val="0"/>
              </a:spcBef>
              <a:spcAft>
                <a:spcPts val="200"/>
              </a:spcAft>
              <a:buSzPct val="110000"/>
              <a:defRPr/>
            </a:pPr>
            <a:r>
              <a:rPr kumimoji="1" lang="ko-KR" altLang="en-US" sz="1200" kern="0" dirty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prstClr val="white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가는각진제목체" pitchFamily="18" charset="-127"/>
              </a:rPr>
              <a:t>아산시 시정 방향 및 분석 과제 연계</a:t>
            </a:r>
          </a:p>
        </p:txBody>
      </p:sp>
      <p:pic>
        <p:nvPicPr>
          <p:cNvPr id="6" name="Picture 2" descr="I:\Users\Administrator\Desktop\Vector Smart Object1.png">
            <a:extLst>
              <a:ext uri="{FF2B5EF4-FFF2-40B4-BE49-F238E27FC236}">
                <a16:creationId xmlns:a16="http://schemas.microsoft.com/office/drawing/2014/main" id="{C1C9744B-CF9B-725A-41F7-03D02AC04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gray">
          <a:xfrm>
            <a:off x="412384" y="683039"/>
            <a:ext cx="124607" cy="11707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9327EB34-8078-7BA1-5789-57070A8B7544}"/>
              </a:ext>
            </a:extLst>
          </p:cNvPr>
          <p:cNvSpPr/>
          <p:nvPr/>
        </p:nvSpPr>
        <p:spPr>
          <a:xfrm>
            <a:off x="412384" y="1095075"/>
            <a:ext cx="1902427" cy="297287"/>
          </a:xfrm>
          <a:prstGeom prst="rect">
            <a:avLst/>
          </a:prstGeom>
          <a:solidFill>
            <a:srgbClr val="0568B0"/>
          </a:solidFill>
          <a:ln>
            <a:noFill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72218" fontAlgn="base" latinLnBrk="0">
              <a:buClr>
                <a:srgbClr val="1E82AA"/>
              </a:buClr>
              <a:buSzPct val="100000"/>
              <a:tabLst>
                <a:tab pos="465460" algn="l"/>
                <a:tab pos="930922" algn="l"/>
                <a:tab pos="1399275" algn="l"/>
                <a:tab pos="1864736" algn="l"/>
                <a:tab pos="2330197" algn="l"/>
                <a:tab pos="2797105" algn="l"/>
                <a:tab pos="3262565" algn="l"/>
                <a:tab pos="3729471" algn="l"/>
                <a:tab pos="4196378" algn="l"/>
                <a:tab pos="4661840" algn="l"/>
                <a:tab pos="5128745" algn="l"/>
                <a:tab pos="6061115" algn="l"/>
                <a:tab pos="6528021" algn="l"/>
                <a:tab pos="6993481" algn="l"/>
                <a:tab pos="7458942" algn="l"/>
                <a:tab pos="7925850" algn="l"/>
                <a:tab pos="8392756" algn="l"/>
                <a:tab pos="8858218" algn="l"/>
                <a:tab pos="9325125" algn="l"/>
                <a:tab pos="9790586" algn="l"/>
                <a:tab pos="10257493" algn="l"/>
                <a:tab pos="10724400" algn="l"/>
                <a:tab pos="11189861" algn="l"/>
                <a:tab pos="11656766" algn="l"/>
                <a:tab pos="12122228" algn="l"/>
                <a:tab pos="12587690" algn="l"/>
                <a:tab pos="13056041" algn="l"/>
                <a:tab pos="13521502" algn="l"/>
                <a:tab pos="13986964" algn="l"/>
                <a:tab pos="14453871" algn="l"/>
                <a:tab pos="14919332" algn="l"/>
              </a:tabLst>
              <a:defRPr/>
            </a:pPr>
            <a:r>
              <a:rPr lang="ko-KR" altLang="en-US" sz="1428" dirty="0">
                <a:ln>
                  <a:solidFill>
                    <a:srgbClr val="0568B0">
                      <a:alpha val="0"/>
                    </a:srgb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인구 및 정주</a:t>
            </a:r>
          </a:p>
        </p:txBody>
      </p:sp>
      <p:sp>
        <p:nvSpPr>
          <p:cNvPr id="20" name="Oval 33">
            <a:extLst>
              <a:ext uri="{FF2B5EF4-FFF2-40B4-BE49-F238E27FC236}">
                <a16:creationId xmlns:a16="http://schemas.microsoft.com/office/drawing/2014/main" id="{60BE5FE7-7852-D13E-FEE3-4025C1692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387" y="1395810"/>
            <a:ext cx="1902428" cy="828000"/>
          </a:xfrm>
          <a:prstGeom prst="flowChartProcess">
            <a:avLst/>
          </a:prstGeom>
          <a:solidFill>
            <a:schemeClr val="bg1"/>
          </a:solidFill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  <a:headEnd/>
            <a:tailEnd/>
          </a:ln>
          <a:effectLst>
            <a:outerShdw dist="17780" dir="2700000" algn="tl" rotWithShape="0">
              <a:sysClr val="window" lastClr="FFFFFF">
                <a:lumMod val="75000"/>
              </a:sysClr>
            </a:outerShdw>
          </a:effectLst>
        </p:spPr>
        <p:txBody>
          <a:bodyPr lIns="36727" tIns="50773" rIns="36727" bIns="50773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>
                <a:solidFill>
                  <a:srgbClr val="666666"/>
                </a:solidFill>
              </a:defRPr>
            </a:pPr>
            <a:r>
              <a:rPr lang="ko-KR" altLang="en-US" sz="1100" b="1" dirty="0">
                <a:ea typeface="KoPub돋움체 Bold" panose="00000800000000000000"/>
              </a:rPr>
              <a:t>산업도시 아산의 고용</a:t>
            </a:r>
            <a:r>
              <a:rPr lang="en-US" altLang="ko-KR" sz="1100" b="1" dirty="0">
                <a:ea typeface="KoPub돋움체 Bold" panose="00000800000000000000"/>
              </a:rPr>
              <a:t>·</a:t>
            </a:r>
            <a:r>
              <a:rPr lang="ko-KR" altLang="en-US" sz="1100" b="1" dirty="0">
                <a:ea typeface="KoPub돋움체 Bold" panose="00000800000000000000"/>
              </a:rPr>
              <a:t>인구</a:t>
            </a:r>
            <a:br>
              <a:rPr lang="ko-KR" altLang="en-US" sz="1100" b="1" dirty="0">
                <a:ea typeface="KoPub돋움체 Bold" panose="00000800000000000000"/>
              </a:rPr>
            </a:br>
            <a:r>
              <a:rPr lang="ko-KR" altLang="en-US" sz="1100" b="1" dirty="0">
                <a:ea typeface="KoPub돋움체 Bold" panose="00000800000000000000"/>
              </a:rPr>
              <a:t>정주 특성 분석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7F2567D-D50F-E18F-909B-CDF9C5A98226}"/>
              </a:ext>
            </a:extLst>
          </p:cNvPr>
          <p:cNvSpPr/>
          <p:nvPr/>
        </p:nvSpPr>
        <p:spPr>
          <a:xfrm>
            <a:off x="2664663" y="1095075"/>
            <a:ext cx="1902427" cy="297287"/>
          </a:xfrm>
          <a:prstGeom prst="rect">
            <a:avLst/>
          </a:prstGeom>
          <a:solidFill>
            <a:srgbClr val="0568B0"/>
          </a:solidFill>
          <a:ln>
            <a:noFill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72218" fontAlgn="base" latinLnBrk="0">
              <a:buClr>
                <a:srgbClr val="1E82AA"/>
              </a:buClr>
              <a:buSzPct val="100000"/>
              <a:tabLst>
                <a:tab pos="465460" algn="l"/>
                <a:tab pos="930922" algn="l"/>
                <a:tab pos="1399275" algn="l"/>
                <a:tab pos="1864736" algn="l"/>
                <a:tab pos="2330197" algn="l"/>
                <a:tab pos="2797105" algn="l"/>
                <a:tab pos="3262565" algn="l"/>
                <a:tab pos="3729471" algn="l"/>
                <a:tab pos="4196378" algn="l"/>
                <a:tab pos="4661840" algn="l"/>
                <a:tab pos="5128745" algn="l"/>
                <a:tab pos="6061115" algn="l"/>
                <a:tab pos="6528021" algn="l"/>
                <a:tab pos="6993481" algn="l"/>
                <a:tab pos="7458942" algn="l"/>
                <a:tab pos="7925850" algn="l"/>
                <a:tab pos="8392756" algn="l"/>
                <a:tab pos="8858218" algn="l"/>
                <a:tab pos="9325125" algn="l"/>
                <a:tab pos="9790586" algn="l"/>
                <a:tab pos="10257493" algn="l"/>
                <a:tab pos="10724400" algn="l"/>
                <a:tab pos="11189861" algn="l"/>
                <a:tab pos="11656766" algn="l"/>
                <a:tab pos="12122228" algn="l"/>
                <a:tab pos="12587690" algn="l"/>
                <a:tab pos="13056041" algn="l"/>
                <a:tab pos="13521502" algn="l"/>
                <a:tab pos="13986964" algn="l"/>
                <a:tab pos="14453871" algn="l"/>
                <a:tab pos="14919332" algn="l"/>
              </a:tabLst>
              <a:defRPr/>
            </a:pPr>
            <a:r>
              <a:rPr lang="ko-KR" altLang="en-US" sz="1428" dirty="0">
                <a:ln>
                  <a:solidFill>
                    <a:srgbClr val="0568B0">
                      <a:alpha val="0"/>
                    </a:srgb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관광 및 소비</a:t>
            </a:r>
          </a:p>
        </p:txBody>
      </p:sp>
      <p:sp>
        <p:nvSpPr>
          <p:cNvPr id="22" name="Oval 33">
            <a:extLst>
              <a:ext uri="{FF2B5EF4-FFF2-40B4-BE49-F238E27FC236}">
                <a16:creationId xmlns:a16="http://schemas.microsoft.com/office/drawing/2014/main" id="{52642EAF-DF98-12C9-04A0-A41195BCF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4666" y="1395810"/>
            <a:ext cx="1902428" cy="828000"/>
          </a:xfrm>
          <a:prstGeom prst="flowChartProcess">
            <a:avLst/>
          </a:prstGeom>
          <a:solidFill>
            <a:schemeClr val="bg1"/>
          </a:solidFill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  <a:headEnd/>
            <a:tailEnd/>
          </a:ln>
          <a:effectLst>
            <a:outerShdw dist="17780" dir="2700000" algn="tl" rotWithShape="0">
              <a:sysClr val="window" lastClr="FFFFFF">
                <a:lumMod val="75000"/>
              </a:sysClr>
            </a:outerShdw>
          </a:effectLst>
        </p:spPr>
        <p:txBody>
          <a:bodyPr lIns="36727" tIns="50773" rIns="36727" bIns="50773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>
                <a:solidFill>
                  <a:srgbClr val="666666"/>
                </a:solidFill>
              </a:defRPr>
            </a:pPr>
            <a:r>
              <a:rPr lang="ko-KR" altLang="en-US" sz="1100" b="1" dirty="0">
                <a:ea typeface="KoPub돋움체 Bold" panose="00000800000000000000"/>
              </a:rPr>
              <a:t>관광자원 방문</a:t>
            </a:r>
            <a:r>
              <a:rPr lang="en-US" altLang="ko-KR" sz="1100" b="1" dirty="0">
                <a:ea typeface="KoPub돋움체 Bold" panose="00000800000000000000"/>
              </a:rPr>
              <a:t>·</a:t>
            </a:r>
            <a:r>
              <a:rPr lang="ko-KR" altLang="en-US" sz="1100" b="1" dirty="0">
                <a:ea typeface="KoPub돋움체 Bold" panose="00000800000000000000"/>
              </a:rPr>
              <a:t>체류</a:t>
            </a:r>
            <a:r>
              <a:rPr lang="en-US" altLang="ko-KR" sz="1100" b="1" dirty="0">
                <a:ea typeface="KoPub돋움체 Bold" panose="00000800000000000000"/>
              </a:rPr>
              <a:t>·</a:t>
            </a:r>
            <a:r>
              <a:rPr lang="ko-KR" altLang="en-US" sz="1100" b="1" dirty="0">
                <a:ea typeface="KoPub돋움체 Bold" panose="00000800000000000000"/>
              </a:rPr>
              <a:t>소비</a:t>
            </a:r>
            <a:br>
              <a:rPr lang="ko-KR" altLang="en-US" sz="1100" b="1" dirty="0">
                <a:ea typeface="KoPub돋움체 Bold" panose="00000800000000000000"/>
              </a:rPr>
            </a:br>
            <a:r>
              <a:rPr lang="ko-KR" altLang="en-US" sz="1100" b="1" dirty="0">
                <a:ea typeface="KoPub돋움체 Bold" panose="00000800000000000000"/>
              </a:rPr>
              <a:t>행태 분석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32F1D0A-53B8-80BB-6290-D39ABF4B1ABE}"/>
              </a:ext>
            </a:extLst>
          </p:cNvPr>
          <p:cNvSpPr/>
          <p:nvPr/>
        </p:nvSpPr>
        <p:spPr>
          <a:xfrm>
            <a:off x="4916951" y="1095075"/>
            <a:ext cx="1902427" cy="297287"/>
          </a:xfrm>
          <a:prstGeom prst="rect">
            <a:avLst/>
          </a:prstGeom>
          <a:solidFill>
            <a:srgbClr val="0568B0"/>
          </a:solidFill>
          <a:ln>
            <a:noFill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72218" fontAlgn="base" latinLnBrk="0">
              <a:buClr>
                <a:srgbClr val="1E82AA"/>
              </a:buClr>
              <a:buSzPct val="100000"/>
              <a:tabLst>
                <a:tab pos="465460" algn="l"/>
                <a:tab pos="930922" algn="l"/>
                <a:tab pos="1399275" algn="l"/>
                <a:tab pos="1864736" algn="l"/>
                <a:tab pos="2330197" algn="l"/>
                <a:tab pos="2797105" algn="l"/>
                <a:tab pos="3262565" algn="l"/>
                <a:tab pos="3729471" algn="l"/>
                <a:tab pos="4196378" algn="l"/>
                <a:tab pos="4661840" algn="l"/>
                <a:tab pos="5128745" algn="l"/>
                <a:tab pos="6061115" algn="l"/>
                <a:tab pos="6528021" algn="l"/>
                <a:tab pos="6993481" algn="l"/>
                <a:tab pos="7458942" algn="l"/>
                <a:tab pos="7925850" algn="l"/>
                <a:tab pos="8392756" algn="l"/>
                <a:tab pos="8858218" algn="l"/>
                <a:tab pos="9325125" algn="l"/>
                <a:tab pos="9790586" algn="l"/>
                <a:tab pos="10257493" algn="l"/>
                <a:tab pos="10724400" algn="l"/>
                <a:tab pos="11189861" algn="l"/>
                <a:tab pos="11656766" algn="l"/>
                <a:tab pos="12122228" algn="l"/>
                <a:tab pos="12587690" algn="l"/>
                <a:tab pos="13056041" algn="l"/>
                <a:tab pos="13521502" algn="l"/>
                <a:tab pos="13986964" algn="l"/>
                <a:tab pos="14453871" algn="l"/>
                <a:tab pos="14919332" algn="l"/>
              </a:tabLst>
              <a:defRPr/>
            </a:pPr>
            <a:r>
              <a:rPr lang="ko-KR" altLang="en-US" sz="1428" dirty="0">
                <a:ln>
                  <a:solidFill>
                    <a:srgbClr val="0568B0">
                      <a:alpha val="0"/>
                    </a:srgb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교통 및 환승</a:t>
            </a:r>
          </a:p>
        </p:txBody>
      </p:sp>
      <p:sp>
        <p:nvSpPr>
          <p:cNvPr id="24" name="Oval 33">
            <a:extLst>
              <a:ext uri="{FF2B5EF4-FFF2-40B4-BE49-F238E27FC236}">
                <a16:creationId xmlns:a16="http://schemas.microsoft.com/office/drawing/2014/main" id="{6F1C088D-AF7D-734E-5360-ECBEB848A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954" y="1395810"/>
            <a:ext cx="1902428" cy="828000"/>
          </a:xfrm>
          <a:prstGeom prst="flowChartProcess">
            <a:avLst/>
          </a:prstGeom>
          <a:solidFill>
            <a:schemeClr val="bg1"/>
          </a:solidFill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  <a:headEnd/>
            <a:tailEnd/>
          </a:ln>
          <a:effectLst>
            <a:outerShdw dist="17780" dir="2700000" algn="tl" rotWithShape="0">
              <a:sysClr val="window" lastClr="FFFFFF">
                <a:lumMod val="75000"/>
              </a:sysClr>
            </a:outerShdw>
          </a:effectLst>
        </p:spPr>
        <p:txBody>
          <a:bodyPr lIns="36727" tIns="50773" rIns="36727" bIns="50773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>
                <a:solidFill>
                  <a:srgbClr val="666666"/>
                </a:solidFill>
              </a:defRPr>
            </a:pPr>
            <a:r>
              <a:rPr lang="ko-KR" altLang="en-US" sz="1100" b="1" dirty="0">
                <a:ea typeface="KoPub돋움체 Bold" panose="00000800000000000000"/>
              </a:rPr>
              <a:t>천안아산역 중심 </a:t>
            </a:r>
            <a:r>
              <a:rPr lang="ko-KR" altLang="en-US" sz="1100" b="1" dirty="0" err="1">
                <a:ea typeface="KoPub돋움체 Bold" panose="00000800000000000000"/>
              </a:rPr>
              <a:t>광역환승</a:t>
            </a:r>
            <a:br>
              <a:rPr lang="ko-KR" altLang="en-US" sz="1100" b="1" dirty="0">
                <a:ea typeface="KoPub돋움체 Bold" panose="00000800000000000000"/>
              </a:rPr>
            </a:br>
            <a:r>
              <a:rPr lang="ko-KR" altLang="en-US" sz="1100" b="1" dirty="0">
                <a:ea typeface="KoPub돋움체 Bold" panose="00000800000000000000"/>
              </a:rPr>
              <a:t>대중교통 이용행태 분석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DAE6285-A655-BCB6-61EB-C0302CB9436D}"/>
              </a:ext>
            </a:extLst>
          </p:cNvPr>
          <p:cNvGrpSpPr/>
          <p:nvPr/>
        </p:nvGrpSpPr>
        <p:grpSpPr>
          <a:xfrm>
            <a:off x="412384" y="2426615"/>
            <a:ext cx="6589906" cy="1197138"/>
            <a:chOff x="410886" y="8253326"/>
            <a:chExt cx="6589906" cy="1197138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35F34CB9-EDD4-1157-A830-8353E37A4A91}"/>
                </a:ext>
              </a:extLst>
            </p:cNvPr>
            <p:cNvGrpSpPr/>
            <p:nvPr/>
          </p:nvGrpSpPr>
          <p:grpSpPr>
            <a:xfrm>
              <a:off x="410886" y="8253326"/>
              <a:ext cx="6464462" cy="1197138"/>
              <a:chOff x="773498" y="1454724"/>
              <a:chExt cx="6284432" cy="647018"/>
            </a:xfrm>
          </p:grpSpPr>
          <p:sp>
            <p:nvSpPr>
              <p:cNvPr id="28" name="사각형: 둥근 한쪽 모서리 36">
                <a:extLst>
                  <a:ext uri="{FF2B5EF4-FFF2-40B4-BE49-F238E27FC236}">
                    <a16:creationId xmlns:a16="http://schemas.microsoft.com/office/drawing/2014/main" id="{18A13B77-D16D-AD58-2D40-AA7BE0707C76}"/>
                  </a:ext>
                </a:extLst>
              </p:cNvPr>
              <p:cNvSpPr/>
              <p:nvPr/>
            </p:nvSpPr>
            <p:spPr bwMode="auto">
              <a:xfrm>
                <a:off x="773498" y="1561742"/>
                <a:ext cx="6284432" cy="540000"/>
              </a:xfrm>
              <a:prstGeom prst="round1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003668"/>
                </a:solidFill>
                <a:prstDash val="solid"/>
                <a:headEnd/>
                <a:tailEnd/>
              </a:ln>
              <a:effectLst>
                <a:outerShdw blurRad="177800" dist="101600" dir="5400000" sx="94000" sy="94000" algn="t" rotWithShape="0">
                  <a:srgbClr val="002060">
                    <a:alpha val="10000"/>
                  </a:srgbClr>
                </a:outerShdw>
              </a:effectLst>
            </p:spPr>
            <p:txBody>
              <a:bodyPr lIns="216000" tIns="72000" rIns="216000" bIns="0" rtlCol="0" anchor="ctr">
                <a:scene3d>
                  <a:camera prst="orthographicFront"/>
                  <a:lightRig rig="threePt" dir="t"/>
                </a:scene3d>
                <a:sp3d contourW="1270"/>
              </a:bodyPr>
              <a:lstStyle/>
              <a:p>
                <a:pPr lvl="0" defTabSz="995569" fontAlgn="ctr">
                  <a:lnSpc>
                    <a:spcPct val="110000"/>
                  </a:lnSpc>
                  <a:spcBef>
                    <a:spcPct val="20000"/>
                  </a:spcBef>
                  <a:spcAft>
                    <a:spcPct val="10000"/>
                  </a:spcAft>
                  <a:buClr>
                    <a:srgbClr val="000000">
                      <a:lumMod val="75000"/>
                      <a:lumOff val="25000"/>
                    </a:srgbClr>
                  </a:buClr>
                  <a:defRPr/>
                </a:pPr>
                <a:endParaRPr lang="ko-KR" altLang="en-US" sz="1200" kern="0" spc="-90" dirty="0">
                  <a:solidFill>
                    <a:srgbClr val="1067B0"/>
                  </a:solidFill>
                  <a:latin typeface="KoPub돋움체 Bold" panose="00000800000000000000" pitchFamily="2" charset="-127"/>
                  <a:ea typeface="KoPub돋움체 Bold" panose="00000800000000000000"/>
                </a:endParaRPr>
              </a:p>
            </p:txBody>
          </p:sp>
          <p:sp>
            <p:nvSpPr>
              <p:cNvPr id="29" name="사각형: 둥근 한쪽 모서리 37">
                <a:extLst>
                  <a:ext uri="{FF2B5EF4-FFF2-40B4-BE49-F238E27FC236}">
                    <a16:creationId xmlns:a16="http://schemas.microsoft.com/office/drawing/2014/main" id="{AC7748E7-975F-B9BE-B772-D078556660F5}"/>
                  </a:ext>
                </a:extLst>
              </p:cNvPr>
              <p:cNvSpPr/>
              <p:nvPr/>
            </p:nvSpPr>
            <p:spPr bwMode="auto">
              <a:xfrm>
                <a:off x="954740" y="1454724"/>
                <a:ext cx="874683" cy="216000"/>
              </a:xfrm>
              <a:prstGeom prst="round1Rect">
                <a:avLst>
                  <a:gd name="adj" fmla="val 20091"/>
                </a:avLst>
              </a:prstGeom>
              <a:solidFill>
                <a:srgbClr val="003668"/>
              </a:solidFill>
              <a:ln w="25400" cap="flat" cmpd="sng" algn="ctr">
                <a:noFill/>
                <a:prstDash val="solid"/>
                <a:headEnd/>
                <a:tailEnd/>
              </a:ln>
              <a:effectLst/>
            </p:spPr>
            <p:txBody>
              <a:bodyPr vert="horz" lIns="40126" tIns="0" rIns="40126" bIns="0" rtlCol="0" anchor="ctr">
                <a:scene3d>
                  <a:camera prst="orthographicFront"/>
                  <a:lightRig rig="threePt" dir="t"/>
                </a:scene3d>
                <a:sp3d contourW="1270"/>
              </a:bodyPr>
              <a:lstStyle/>
              <a:p>
                <a:pPr marL="0" marR="0" lvl="0" indent="0" algn="ctr" defTabSz="995569" rtl="0" eaLnBrk="1" fontAlgn="ctr" latinLnBrk="0" hangingPunct="1">
                  <a:lnSpc>
                    <a:spcPct val="110000"/>
                  </a:lnSpc>
                  <a:spcBef>
                    <a:spcPct val="20000"/>
                  </a:spcBef>
                  <a:spcAft>
                    <a:spcPct val="10000"/>
                  </a:spcAft>
                  <a:buClr>
                    <a:srgbClr val="000000">
                      <a:lumMod val="75000"/>
                      <a:lumOff val="25000"/>
                    </a:srgbClr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Medium" panose="00000600000000000000" pitchFamily="2" charset="-127"/>
                    <a:ea typeface="KoPub돋움체 Bold" panose="00000800000000000000"/>
                    <a:cs typeface="Poppins SemiBold" panose="00000700000000000000" pitchFamily="50" charset="0"/>
                  </a:rPr>
                  <a:t>Key Point</a:t>
                </a:r>
                <a:endParaRPr kumimoji="0" lang="ko-KR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Bold" panose="00000800000000000000"/>
                  <a:cs typeface="Poppins SemiBold" panose="00000700000000000000" pitchFamily="50" charset="0"/>
                </a:endParaRPr>
              </a:p>
            </p:txBody>
          </p:sp>
        </p:grp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7F1C3F9-024E-1CC7-FFA9-80A03C059DB5}"/>
                </a:ext>
              </a:extLst>
            </p:cNvPr>
            <p:cNvSpPr/>
            <p:nvPr/>
          </p:nvSpPr>
          <p:spPr>
            <a:xfrm>
              <a:off x="535467" y="8791813"/>
              <a:ext cx="6465325" cy="461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>
                  <a:solidFill>
                    <a:srgbClr val="1A3A5C"/>
                  </a:solidFill>
                </a:defRPr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제안사는 시정 현안 분석을 통해 현재의 문제들을 이해하고 해결 방안을 마련하기 위한 데이터 기반의 접근 방식을 모색하여 시의 발전에 필요한 정확한 정책적 결정을 지원하겠습니다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488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3D0162-B029-C80D-6413-89C4EBB17E1D}"/>
              </a:ext>
            </a:extLst>
          </p:cNvPr>
          <p:cNvSpPr txBox="1"/>
          <p:nvPr/>
        </p:nvSpPr>
        <p:spPr>
          <a:xfrm>
            <a:off x="-1730951" y="239433"/>
            <a:ext cx="1904206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/>
              <a:t>현황 및 필요성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D58CD39-C9E7-687A-30AE-B50EF649376C}"/>
              </a:ext>
            </a:extLst>
          </p:cNvPr>
          <p:cNvGrpSpPr/>
          <p:nvPr/>
        </p:nvGrpSpPr>
        <p:grpSpPr>
          <a:xfrm>
            <a:off x="470424" y="921784"/>
            <a:ext cx="6464461" cy="621951"/>
            <a:chOff x="773498" y="1604922"/>
            <a:chExt cx="6284431" cy="647017"/>
          </a:xfrm>
        </p:grpSpPr>
        <p:sp>
          <p:nvSpPr>
            <p:cNvPr id="6" name="사각형: 둥근 한쪽 모서리 36">
              <a:extLst>
                <a:ext uri="{FF2B5EF4-FFF2-40B4-BE49-F238E27FC236}">
                  <a16:creationId xmlns:a16="http://schemas.microsoft.com/office/drawing/2014/main" id="{BDC6BE34-AB9E-97C2-8BA4-C1FFC5AD6222}"/>
                </a:ext>
              </a:extLst>
            </p:cNvPr>
            <p:cNvSpPr/>
            <p:nvPr/>
          </p:nvSpPr>
          <p:spPr bwMode="auto">
            <a:xfrm>
              <a:off x="773498" y="1711938"/>
              <a:ext cx="6284431" cy="540001"/>
            </a:xfrm>
            <a:prstGeom prst="round1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3668"/>
              </a:solidFill>
              <a:prstDash val="solid"/>
              <a:headEnd/>
              <a:tailEnd/>
            </a:ln>
            <a:effectLst>
              <a:outerShdw blurRad="177800" dist="101600" dir="5400000" sx="94000" sy="94000" algn="t" rotWithShape="0">
                <a:srgbClr val="002060">
                  <a:alpha val="10000"/>
                </a:srgbClr>
              </a:outerShdw>
            </a:effectLst>
          </p:spPr>
          <p:txBody>
            <a:bodyPr lIns="216000" tIns="72000" rIns="216000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lvl="0" defTabSz="995569" fontAlgn="ctr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defRPr/>
              </a:pPr>
              <a:r>
                <a:rPr lang="ko-KR" altLang="en-US" sz="1200" dirty="0"/>
                <a:t>제안사는 아산시 주요 현안</a:t>
              </a:r>
              <a:r>
                <a:rPr lang="en-US" altLang="ko-KR" sz="1200" dirty="0"/>
                <a:t>(</a:t>
              </a:r>
              <a:r>
                <a:rPr lang="ko-KR" altLang="en-US" sz="1200" dirty="0"/>
                <a:t>인구변화</a:t>
              </a:r>
              <a:r>
                <a:rPr lang="en-US" altLang="ko-KR" sz="1200" dirty="0"/>
                <a:t>, </a:t>
              </a:r>
              <a:r>
                <a:rPr lang="ko-KR" altLang="en-US" sz="1200" dirty="0"/>
                <a:t>지역균형</a:t>
              </a:r>
              <a:r>
                <a:rPr lang="en-US" altLang="ko-KR" sz="1200" dirty="0"/>
                <a:t>, </a:t>
              </a:r>
              <a:r>
                <a:rPr lang="ko-KR" altLang="en-US" sz="1200" dirty="0"/>
                <a:t>시민 수요 등</a:t>
              </a:r>
              <a:r>
                <a:rPr lang="en-US" altLang="ko-KR" sz="1200" dirty="0"/>
                <a:t>)</a:t>
              </a:r>
              <a:r>
                <a:rPr lang="ko-KR" altLang="en-US" sz="1200" dirty="0"/>
                <a:t>을 다각도로 분석하여 </a:t>
              </a:r>
              <a:r>
                <a:rPr lang="ko-KR" altLang="en-US" sz="1200" dirty="0">
                  <a:solidFill>
                    <a:srgbClr val="00B0F0"/>
                  </a:solidFill>
                </a:rPr>
                <a:t>데이터에 기반</a:t>
              </a:r>
              <a:r>
                <a:rPr lang="ko-KR" altLang="en-US" sz="1200" dirty="0"/>
                <a:t>한 </a:t>
              </a:r>
              <a:r>
                <a:rPr lang="ko-KR" altLang="en-US" sz="12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정책 우선순위</a:t>
              </a:r>
              <a:r>
                <a:rPr lang="ko-KR" altLang="en-US" sz="1200" dirty="0"/>
                <a:t>와 </a:t>
              </a:r>
              <a:r>
                <a:rPr lang="ko-KR" altLang="en-US" sz="12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실행 로드맵</a:t>
              </a:r>
              <a:r>
                <a:rPr lang="ko-KR" altLang="en-US" sz="1200" dirty="0"/>
                <a:t>을 제시하겠습니다</a:t>
              </a:r>
              <a:endParaRPr kumimoji="0" lang="ko-KR" altLang="en-US" sz="1200" b="0" i="0" u="none" strike="noStrike" kern="0" cap="none" spc="-100" normalizeH="0" noProof="0" dirty="0">
                <a:ln>
                  <a:noFill/>
                </a:ln>
                <a:solidFill>
                  <a:srgbClr val="1067B0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7" name="사각형: 둥근 한쪽 모서리 37">
              <a:extLst>
                <a:ext uri="{FF2B5EF4-FFF2-40B4-BE49-F238E27FC236}">
                  <a16:creationId xmlns:a16="http://schemas.microsoft.com/office/drawing/2014/main" id="{68FEF1EA-7D68-184E-B2F7-AF1199AFEF55}"/>
                </a:ext>
              </a:extLst>
            </p:cNvPr>
            <p:cNvSpPr/>
            <p:nvPr/>
          </p:nvSpPr>
          <p:spPr bwMode="auto">
            <a:xfrm>
              <a:off x="954740" y="1604922"/>
              <a:ext cx="874683" cy="216000"/>
            </a:xfrm>
            <a:prstGeom prst="round1Rect">
              <a:avLst>
                <a:gd name="adj" fmla="val 20091"/>
              </a:avLst>
            </a:prstGeom>
            <a:solidFill>
              <a:srgbClr val="003668"/>
            </a:solidFill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vert="horz" lIns="40126" tIns="0" rIns="40126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marL="0" marR="0" lvl="0" indent="0" algn="ctr" defTabSz="995569" rtl="0" eaLnBrk="1" fontAlgn="ctr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Bold" panose="00000800000000000000" pitchFamily="2" charset="-127"/>
                  <a:cs typeface="Poppins SemiBold" panose="00000700000000000000" pitchFamily="50" charset="0"/>
                </a:rPr>
                <a:t>Key Point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Bold" panose="00000800000000000000" pitchFamily="2" charset="-127"/>
                <a:cs typeface="Poppins SemiBold" panose="00000700000000000000" pitchFamily="50" charset="0"/>
              </a:endParaRPr>
            </a:p>
          </p:txBody>
        </p:sp>
      </p:grpSp>
      <p:sp>
        <p:nvSpPr>
          <p:cNvPr id="8" name="제목 1">
            <a:extLst>
              <a:ext uri="{FF2B5EF4-FFF2-40B4-BE49-F238E27FC236}">
                <a16:creationId xmlns:a16="http://schemas.microsoft.com/office/drawing/2014/main" id="{A1E636D2-FC1B-E0C8-9756-A94008CDEB13}"/>
              </a:ext>
            </a:extLst>
          </p:cNvPr>
          <p:cNvSpPr txBox="1">
            <a:spLocks/>
          </p:cNvSpPr>
          <p:nvPr/>
        </p:nvSpPr>
        <p:spPr>
          <a:xfrm>
            <a:off x="470422" y="239433"/>
            <a:ext cx="6464463" cy="5001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374" rtl="0" eaLnBrk="1" latinLnBrk="0" hangingPunct="1">
              <a:lnSpc>
                <a:spcPct val="125000"/>
              </a:lnSpc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KoPub돋움체 Bold" pitchFamily="18" charset="-127"/>
                <a:ea typeface="KoPub돋움체 Bold" pitchFamily="18" charset="-127"/>
                <a:cs typeface="+mj-cs"/>
              </a:defRPr>
            </a:lvl1pPr>
          </a:lstStyle>
          <a:p>
            <a:pPr marL="0" marR="0" lvl="0" indent="0" algn="l" defTabSz="914374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j-cs"/>
              </a:rPr>
              <a:t>2. </a:t>
            </a:r>
            <a:r>
              <a:rPr kumimoji="0" lang="ko-KR" altLang="en-US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j-cs"/>
              </a:rPr>
              <a:t>데이터 분석 요구사항</a:t>
            </a:r>
            <a:endParaRPr kumimoji="0" lang="en-US" altLang="ko-KR" b="0" i="0" u="none" strike="noStrike" kern="1200" cap="none" spc="0" normalizeH="0" baseline="0" noProof="0" dirty="0">
              <a:ln>
                <a:solidFill>
                  <a:srgbClr val="4472C4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KoPub돋움체 Medium" panose="00000600000000000000" pitchFamily="2" charset="-127"/>
              <a:ea typeface="KoPub돋움체 Medium" panose="00000600000000000000" pitchFamily="2" charset="-127"/>
              <a:cs typeface="+mj-cs"/>
            </a:endParaRPr>
          </a:p>
          <a:p>
            <a:pPr marL="0" marR="0" lvl="0" indent="0" algn="l" defTabSz="914374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가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. </a:t>
            </a:r>
            <a:r>
              <a:rPr lang="ko-KR" altLang="en-US" sz="140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분석과제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 발굴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&gt; 1)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ysClr val="windowText" lastClr="00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시정 현안 분석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43BFB3EA-8FBA-8346-832C-0CC7579CFA8C}"/>
              </a:ext>
            </a:extLst>
          </p:cNvPr>
          <p:cNvGrpSpPr/>
          <p:nvPr/>
        </p:nvGrpSpPr>
        <p:grpSpPr>
          <a:xfrm>
            <a:off x="453122" y="1590629"/>
            <a:ext cx="6481763" cy="285189"/>
            <a:chOff x="539750" y="2625603"/>
            <a:chExt cx="6481763" cy="285189"/>
          </a:xfrm>
        </p:grpSpPr>
        <p:sp>
          <p:nvSpPr>
            <p:cNvPr id="10" name="모서리가 둥근 직사각형 6">
              <a:extLst>
                <a:ext uri="{FF2B5EF4-FFF2-40B4-BE49-F238E27FC236}">
                  <a16:creationId xmlns:a16="http://schemas.microsoft.com/office/drawing/2014/main" id="{A309E43F-6B75-2B6E-C987-43B68F016D93}"/>
                </a:ext>
              </a:extLst>
            </p:cNvPr>
            <p:cNvSpPr/>
            <p:nvPr/>
          </p:nvSpPr>
          <p:spPr bwMode="gray">
            <a:xfrm>
              <a:off x="662749" y="2644370"/>
              <a:ext cx="6358764" cy="247657"/>
            </a:xfrm>
            <a:prstGeom prst="roundRect">
              <a:avLst>
                <a:gd name="adj" fmla="val 0"/>
              </a:avLst>
            </a:prstGeom>
            <a:solidFill>
              <a:srgbClr val="003668"/>
            </a:solidFill>
            <a:ln w="38100" cap="flat" cmpd="sng" algn="ctr">
              <a:noFill/>
              <a:prstDash val="solid"/>
            </a:ln>
            <a:effectLst/>
          </p:spPr>
          <p:txBody>
            <a:bodyPr wrap="none" lIns="252000" rIns="0" rtlCol="0" anchor="ctr"/>
            <a:lstStyle/>
            <a:p>
              <a:pPr defTabSz="995334" fontAlgn="base">
                <a:spcBef>
                  <a:spcPct val="0"/>
                </a:spcBef>
                <a:spcAft>
                  <a:spcPts val="200"/>
                </a:spcAft>
                <a:buSzPct val="110000"/>
                <a:defRPr/>
              </a:pPr>
              <a:r>
                <a:rPr kumimoji="1" lang="ko-KR" altLang="en-US" sz="1200" kern="0" dirty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가는각진제목체" pitchFamily="18" charset="-127"/>
                </a:rPr>
                <a:t>아산시 현안 분석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CF4B0D2-7FD3-D7DD-3AD7-327CB84F9271}"/>
                </a:ext>
              </a:extLst>
            </p:cNvPr>
            <p:cNvGrpSpPr/>
            <p:nvPr/>
          </p:nvGrpSpPr>
          <p:grpSpPr>
            <a:xfrm>
              <a:off x="539750" y="2625603"/>
              <a:ext cx="374060" cy="285189"/>
              <a:chOff x="479482" y="2369078"/>
              <a:chExt cx="374060" cy="285189"/>
            </a:xfrm>
          </p:grpSpPr>
          <p:sp>
            <p:nvSpPr>
              <p:cNvPr id="12" name="직각 삼각형 171">
                <a:extLst>
                  <a:ext uri="{FF2B5EF4-FFF2-40B4-BE49-F238E27FC236}">
                    <a16:creationId xmlns:a16="http://schemas.microsoft.com/office/drawing/2014/main" id="{D8018129-C2A8-37D3-B9F0-DD69E5DE8271}"/>
                  </a:ext>
                </a:extLst>
              </p:cNvPr>
              <p:cNvSpPr/>
              <p:nvPr/>
            </p:nvSpPr>
            <p:spPr bwMode="gray">
              <a:xfrm>
                <a:off x="600516" y="2371730"/>
                <a:ext cx="253026" cy="259003"/>
              </a:xfrm>
              <a:custGeom>
                <a:avLst/>
                <a:gdLst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518668 w 518668"/>
                  <a:gd name="connsiteY2" fmla="*/ 672046 h 672046"/>
                  <a:gd name="connsiteX3" fmla="*/ 0 w 518668"/>
                  <a:gd name="connsiteY3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269058 w 518668"/>
                  <a:gd name="connsiteY2" fmla="*/ 35208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364308 w 518668"/>
                  <a:gd name="connsiteY2" fmla="*/ 16793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364308 w 518668"/>
                  <a:gd name="connsiteY2" fmla="*/ 19333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7364 w 518668"/>
                  <a:gd name="connsiteY2" fmla="*/ 17428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7111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6476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8668" h="697446">
                    <a:moveTo>
                      <a:pt x="0" y="697446"/>
                    </a:moveTo>
                    <a:lnTo>
                      <a:pt x="0" y="0"/>
                    </a:lnTo>
                    <a:lnTo>
                      <a:pt x="284616" y="164764"/>
                    </a:lnTo>
                    <a:lnTo>
                      <a:pt x="518668" y="697446"/>
                    </a:lnTo>
                    <a:lnTo>
                      <a:pt x="0" y="697446"/>
                    </a:lnTo>
                    <a:close/>
                  </a:path>
                </a:pathLst>
              </a:custGeom>
              <a:solidFill>
                <a:sysClr val="windowText" lastClr="000000">
                  <a:alpha val="30196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endParaRPr>
              </a:p>
            </p:txBody>
          </p:sp>
          <p:sp>
            <p:nvSpPr>
              <p:cNvPr id="13" name="육각형 12">
                <a:extLst>
                  <a:ext uri="{FF2B5EF4-FFF2-40B4-BE49-F238E27FC236}">
                    <a16:creationId xmlns:a16="http://schemas.microsoft.com/office/drawing/2014/main" id="{5E779EEA-4E59-988E-62B7-C47BF9E8028D}"/>
                  </a:ext>
                </a:extLst>
              </p:cNvPr>
              <p:cNvSpPr/>
              <p:nvPr/>
            </p:nvSpPr>
            <p:spPr bwMode="gray">
              <a:xfrm rot="16200000" flipH="1">
                <a:off x="462417" y="2386143"/>
                <a:ext cx="285189" cy="251060"/>
              </a:xfrm>
              <a:prstGeom prst="hexagon">
                <a:avLst>
                  <a:gd name="adj" fmla="val 26897"/>
                  <a:gd name="vf" fmla="val 115470"/>
                </a:avLst>
              </a:prstGeom>
              <a:solidFill>
                <a:srgbClr val="003668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endParaRPr>
              </a:p>
            </p:txBody>
          </p:sp>
          <p:pic>
            <p:nvPicPr>
              <p:cNvPr id="14" name="Picture 2" descr="I:\Users\Administrator\Desktop\Vector Smart Object1.png">
                <a:extLst>
                  <a:ext uri="{FF2B5EF4-FFF2-40B4-BE49-F238E27FC236}">
                    <a16:creationId xmlns:a16="http://schemas.microsoft.com/office/drawing/2014/main" id="{6C9B7709-C2D2-975B-C89B-C8251E289E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 bwMode="gray">
              <a:xfrm>
                <a:off x="554247" y="2450706"/>
                <a:ext cx="124607" cy="1170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" name="자유형: 도형 73">
            <a:extLst>
              <a:ext uri="{FF2B5EF4-FFF2-40B4-BE49-F238E27FC236}">
                <a16:creationId xmlns:a16="http://schemas.microsoft.com/office/drawing/2014/main" id="{6B96FB5B-787B-DF9F-5C9C-B3A197CC2577}"/>
              </a:ext>
            </a:extLst>
          </p:cNvPr>
          <p:cNvSpPr/>
          <p:nvPr/>
        </p:nvSpPr>
        <p:spPr>
          <a:xfrm rot="10800000">
            <a:off x="574156" y="1828819"/>
            <a:ext cx="6402958" cy="3487613"/>
          </a:xfrm>
          <a:custGeom>
            <a:avLst/>
            <a:gdLst>
              <a:gd name="connsiteX0" fmla="*/ 11684000 w 11684000"/>
              <a:gd name="connsiteY0" fmla="*/ 6654800 h 6654800"/>
              <a:gd name="connsiteX1" fmla="*/ 11683992 w 11684000"/>
              <a:gd name="connsiteY1" fmla="*/ 6654800 h 6654800"/>
              <a:gd name="connsiteX2" fmla="*/ 11562602 w 11684000"/>
              <a:gd name="connsiteY2" fmla="*/ 6565900 h 6654800"/>
              <a:gd name="connsiteX3" fmla="*/ 11441211 w 11684000"/>
              <a:gd name="connsiteY3" fmla="*/ 6654800 h 6654800"/>
              <a:gd name="connsiteX4" fmla="*/ 11319821 w 11684000"/>
              <a:gd name="connsiteY4" fmla="*/ 6565900 h 6654800"/>
              <a:gd name="connsiteX5" fmla="*/ 11198431 w 11684000"/>
              <a:gd name="connsiteY5" fmla="*/ 6654800 h 6654800"/>
              <a:gd name="connsiteX6" fmla="*/ 11077041 w 11684000"/>
              <a:gd name="connsiteY6" fmla="*/ 6565900 h 6654800"/>
              <a:gd name="connsiteX7" fmla="*/ 10955650 w 11684000"/>
              <a:gd name="connsiteY7" fmla="*/ 6654800 h 6654800"/>
              <a:gd name="connsiteX8" fmla="*/ 10834261 w 11684000"/>
              <a:gd name="connsiteY8" fmla="*/ 6565900 h 6654800"/>
              <a:gd name="connsiteX9" fmla="*/ 10712870 w 11684000"/>
              <a:gd name="connsiteY9" fmla="*/ 6654800 h 6654800"/>
              <a:gd name="connsiteX10" fmla="*/ 10591480 w 11684000"/>
              <a:gd name="connsiteY10" fmla="*/ 6565900 h 6654800"/>
              <a:gd name="connsiteX11" fmla="*/ 10470090 w 11684000"/>
              <a:gd name="connsiteY11" fmla="*/ 6654800 h 6654800"/>
              <a:gd name="connsiteX12" fmla="*/ 10348700 w 11684000"/>
              <a:gd name="connsiteY12" fmla="*/ 6565900 h 6654800"/>
              <a:gd name="connsiteX13" fmla="*/ 10227309 w 11684000"/>
              <a:gd name="connsiteY13" fmla="*/ 6654800 h 6654800"/>
              <a:gd name="connsiteX14" fmla="*/ 10105919 w 11684000"/>
              <a:gd name="connsiteY14" fmla="*/ 6565900 h 6654800"/>
              <a:gd name="connsiteX15" fmla="*/ 9984529 w 11684000"/>
              <a:gd name="connsiteY15" fmla="*/ 6654800 h 6654800"/>
              <a:gd name="connsiteX16" fmla="*/ 9863138 w 11684000"/>
              <a:gd name="connsiteY16" fmla="*/ 6565900 h 6654800"/>
              <a:gd name="connsiteX17" fmla="*/ 9741747 w 11684000"/>
              <a:gd name="connsiteY17" fmla="*/ 6654800 h 6654800"/>
              <a:gd name="connsiteX18" fmla="*/ 9736252 w 11684000"/>
              <a:gd name="connsiteY18" fmla="*/ 6654800 h 6654800"/>
              <a:gd name="connsiteX19" fmla="*/ 9614862 w 11684000"/>
              <a:gd name="connsiteY19" fmla="*/ 6565900 h 6654800"/>
              <a:gd name="connsiteX20" fmla="*/ 9493472 w 11684000"/>
              <a:gd name="connsiteY20" fmla="*/ 6654800 h 6654800"/>
              <a:gd name="connsiteX21" fmla="*/ 9372081 w 11684000"/>
              <a:gd name="connsiteY21" fmla="*/ 6565900 h 6654800"/>
              <a:gd name="connsiteX22" fmla="*/ 9250688 w 11684000"/>
              <a:gd name="connsiteY22" fmla="*/ 6654800 h 6654800"/>
              <a:gd name="connsiteX23" fmla="*/ 9129298 w 11684000"/>
              <a:gd name="connsiteY23" fmla="*/ 6565900 h 6654800"/>
              <a:gd name="connsiteX24" fmla="*/ 9007909 w 11684000"/>
              <a:gd name="connsiteY24" fmla="*/ 6654800 h 6654800"/>
              <a:gd name="connsiteX25" fmla="*/ 8886520 w 11684000"/>
              <a:gd name="connsiteY25" fmla="*/ 6565900 h 6654800"/>
              <a:gd name="connsiteX26" fmla="*/ 8765130 w 11684000"/>
              <a:gd name="connsiteY26" fmla="*/ 6654800 h 6654800"/>
              <a:gd name="connsiteX27" fmla="*/ 8643741 w 11684000"/>
              <a:gd name="connsiteY27" fmla="*/ 6565900 h 6654800"/>
              <a:gd name="connsiteX28" fmla="*/ 8522350 w 11684000"/>
              <a:gd name="connsiteY28" fmla="*/ 6654800 h 6654800"/>
              <a:gd name="connsiteX29" fmla="*/ 8400959 w 11684000"/>
              <a:gd name="connsiteY29" fmla="*/ 6565900 h 6654800"/>
              <a:gd name="connsiteX30" fmla="*/ 8279567 w 11684000"/>
              <a:gd name="connsiteY30" fmla="*/ 6654800 h 6654800"/>
              <a:gd name="connsiteX31" fmla="*/ 8158178 w 11684000"/>
              <a:gd name="connsiteY31" fmla="*/ 6565900 h 6654800"/>
              <a:gd name="connsiteX32" fmla="*/ 8036788 w 11684000"/>
              <a:gd name="connsiteY32" fmla="*/ 6654800 h 6654800"/>
              <a:gd name="connsiteX33" fmla="*/ 7915399 w 11684000"/>
              <a:gd name="connsiteY33" fmla="*/ 6565900 h 6654800"/>
              <a:gd name="connsiteX34" fmla="*/ 7794008 w 11684000"/>
              <a:gd name="connsiteY34" fmla="*/ 6654800 h 6654800"/>
              <a:gd name="connsiteX35" fmla="*/ 7788514 w 11684000"/>
              <a:gd name="connsiteY35" fmla="*/ 6654800 h 6654800"/>
              <a:gd name="connsiteX36" fmla="*/ 7667128 w 11684000"/>
              <a:gd name="connsiteY36" fmla="*/ 6565900 h 6654800"/>
              <a:gd name="connsiteX37" fmla="*/ 7545736 w 11684000"/>
              <a:gd name="connsiteY37" fmla="*/ 6654800 h 6654800"/>
              <a:gd name="connsiteX38" fmla="*/ 7424347 w 11684000"/>
              <a:gd name="connsiteY38" fmla="*/ 6565900 h 6654800"/>
              <a:gd name="connsiteX39" fmla="*/ 7302955 w 11684000"/>
              <a:gd name="connsiteY39" fmla="*/ 6654800 h 6654800"/>
              <a:gd name="connsiteX40" fmla="*/ 7181567 w 11684000"/>
              <a:gd name="connsiteY40" fmla="*/ 6565900 h 6654800"/>
              <a:gd name="connsiteX41" fmla="*/ 7060176 w 11684000"/>
              <a:gd name="connsiteY41" fmla="*/ 6654800 h 6654800"/>
              <a:gd name="connsiteX42" fmla="*/ 6938786 w 11684000"/>
              <a:gd name="connsiteY42" fmla="*/ 6565900 h 6654800"/>
              <a:gd name="connsiteX43" fmla="*/ 6817396 w 11684000"/>
              <a:gd name="connsiteY43" fmla="*/ 6654800 h 6654800"/>
              <a:gd name="connsiteX44" fmla="*/ 6696005 w 11684000"/>
              <a:gd name="connsiteY44" fmla="*/ 6565900 h 6654800"/>
              <a:gd name="connsiteX45" fmla="*/ 6574614 w 11684000"/>
              <a:gd name="connsiteY45" fmla="*/ 6654800 h 6654800"/>
              <a:gd name="connsiteX46" fmla="*/ 6453224 w 11684000"/>
              <a:gd name="connsiteY46" fmla="*/ 6565900 h 6654800"/>
              <a:gd name="connsiteX47" fmla="*/ 6331833 w 11684000"/>
              <a:gd name="connsiteY47" fmla="*/ 6654800 h 6654800"/>
              <a:gd name="connsiteX48" fmla="*/ 6210443 w 11684000"/>
              <a:gd name="connsiteY48" fmla="*/ 6565900 h 6654800"/>
              <a:gd name="connsiteX49" fmla="*/ 6089054 w 11684000"/>
              <a:gd name="connsiteY49" fmla="*/ 6654800 h 6654800"/>
              <a:gd name="connsiteX50" fmla="*/ 5967664 w 11684000"/>
              <a:gd name="connsiteY50" fmla="*/ 6565900 h 6654800"/>
              <a:gd name="connsiteX51" fmla="*/ 5846273 w 11684000"/>
              <a:gd name="connsiteY51" fmla="*/ 6654800 h 6654800"/>
              <a:gd name="connsiteX52" fmla="*/ 5837727 w 11684000"/>
              <a:gd name="connsiteY52" fmla="*/ 6654800 h 6654800"/>
              <a:gd name="connsiteX53" fmla="*/ 5716337 w 11684000"/>
              <a:gd name="connsiteY53" fmla="*/ 6565900 h 6654800"/>
              <a:gd name="connsiteX54" fmla="*/ 5594946 w 11684000"/>
              <a:gd name="connsiteY54" fmla="*/ 6654800 h 6654800"/>
              <a:gd name="connsiteX55" fmla="*/ 5473556 w 11684000"/>
              <a:gd name="connsiteY55" fmla="*/ 6565900 h 6654800"/>
              <a:gd name="connsiteX56" fmla="*/ 5352165 w 11684000"/>
              <a:gd name="connsiteY56" fmla="*/ 6654800 h 6654800"/>
              <a:gd name="connsiteX57" fmla="*/ 5230775 w 11684000"/>
              <a:gd name="connsiteY57" fmla="*/ 6565900 h 6654800"/>
              <a:gd name="connsiteX58" fmla="*/ 5109385 w 11684000"/>
              <a:gd name="connsiteY58" fmla="*/ 6654800 h 6654800"/>
              <a:gd name="connsiteX59" fmla="*/ 4987995 w 11684000"/>
              <a:gd name="connsiteY59" fmla="*/ 6565900 h 6654800"/>
              <a:gd name="connsiteX60" fmla="*/ 4866604 w 11684000"/>
              <a:gd name="connsiteY60" fmla="*/ 6654800 h 6654800"/>
              <a:gd name="connsiteX61" fmla="*/ 4745214 w 11684000"/>
              <a:gd name="connsiteY61" fmla="*/ 6565900 h 6654800"/>
              <a:gd name="connsiteX62" fmla="*/ 4623823 w 11684000"/>
              <a:gd name="connsiteY62" fmla="*/ 6654800 h 6654800"/>
              <a:gd name="connsiteX63" fmla="*/ 4502433 w 11684000"/>
              <a:gd name="connsiteY63" fmla="*/ 6565900 h 6654800"/>
              <a:gd name="connsiteX64" fmla="*/ 4381042 w 11684000"/>
              <a:gd name="connsiteY64" fmla="*/ 6654800 h 6654800"/>
              <a:gd name="connsiteX65" fmla="*/ 4259652 w 11684000"/>
              <a:gd name="connsiteY65" fmla="*/ 6565900 h 6654800"/>
              <a:gd name="connsiteX66" fmla="*/ 4138262 w 11684000"/>
              <a:gd name="connsiteY66" fmla="*/ 6654800 h 6654800"/>
              <a:gd name="connsiteX67" fmla="*/ 4016872 w 11684000"/>
              <a:gd name="connsiteY67" fmla="*/ 6565900 h 6654800"/>
              <a:gd name="connsiteX68" fmla="*/ 3895481 w 11684000"/>
              <a:gd name="connsiteY68" fmla="*/ 6654800 h 6654800"/>
              <a:gd name="connsiteX69" fmla="*/ 3889986 w 11684000"/>
              <a:gd name="connsiteY69" fmla="*/ 6654800 h 6654800"/>
              <a:gd name="connsiteX70" fmla="*/ 3768596 w 11684000"/>
              <a:gd name="connsiteY70" fmla="*/ 6565900 h 6654800"/>
              <a:gd name="connsiteX71" fmla="*/ 3647205 w 11684000"/>
              <a:gd name="connsiteY71" fmla="*/ 6654800 h 6654800"/>
              <a:gd name="connsiteX72" fmla="*/ 3525815 w 11684000"/>
              <a:gd name="connsiteY72" fmla="*/ 6565900 h 6654800"/>
              <a:gd name="connsiteX73" fmla="*/ 3404424 w 11684000"/>
              <a:gd name="connsiteY73" fmla="*/ 6654800 h 6654800"/>
              <a:gd name="connsiteX74" fmla="*/ 3283034 w 11684000"/>
              <a:gd name="connsiteY74" fmla="*/ 6565900 h 6654800"/>
              <a:gd name="connsiteX75" fmla="*/ 3161644 w 11684000"/>
              <a:gd name="connsiteY75" fmla="*/ 6654800 h 6654800"/>
              <a:gd name="connsiteX76" fmla="*/ 3040254 w 11684000"/>
              <a:gd name="connsiteY76" fmla="*/ 6565900 h 6654800"/>
              <a:gd name="connsiteX77" fmla="*/ 2918863 w 11684000"/>
              <a:gd name="connsiteY77" fmla="*/ 6654800 h 6654800"/>
              <a:gd name="connsiteX78" fmla="*/ 2797473 w 11684000"/>
              <a:gd name="connsiteY78" fmla="*/ 6565900 h 6654800"/>
              <a:gd name="connsiteX79" fmla="*/ 2676082 w 11684000"/>
              <a:gd name="connsiteY79" fmla="*/ 6654800 h 6654800"/>
              <a:gd name="connsiteX80" fmla="*/ 2554692 w 11684000"/>
              <a:gd name="connsiteY80" fmla="*/ 6565900 h 6654800"/>
              <a:gd name="connsiteX81" fmla="*/ 2433301 w 11684000"/>
              <a:gd name="connsiteY81" fmla="*/ 6654800 h 6654800"/>
              <a:gd name="connsiteX82" fmla="*/ 2311911 w 11684000"/>
              <a:gd name="connsiteY82" fmla="*/ 6565900 h 6654800"/>
              <a:gd name="connsiteX83" fmla="*/ 2190521 w 11684000"/>
              <a:gd name="connsiteY83" fmla="*/ 6654800 h 6654800"/>
              <a:gd name="connsiteX84" fmla="*/ 2069131 w 11684000"/>
              <a:gd name="connsiteY84" fmla="*/ 6565900 h 6654800"/>
              <a:gd name="connsiteX85" fmla="*/ 1947740 w 11684000"/>
              <a:gd name="connsiteY85" fmla="*/ 6654800 h 6654800"/>
              <a:gd name="connsiteX86" fmla="*/ 1942246 w 11684000"/>
              <a:gd name="connsiteY86" fmla="*/ 6654800 h 6654800"/>
              <a:gd name="connsiteX87" fmla="*/ 1820856 w 11684000"/>
              <a:gd name="connsiteY87" fmla="*/ 6565900 h 6654800"/>
              <a:gd name="connsiteX88" fmla="*/ 1699465 w 11684000"/>
              <a:gd name="connsiteY88" fmla="*/ 6654800 h 6654800"/>
              <a:gd name="connsiteX89" fmla="*/ 1578075 w 11684000"/>
              <a:gd name="connsiteY89" fmla="*/ 6565900 h 6654800"/>
              <a:gd name="connsiteX90" fmla="*/ 1456684 w 11684000"/>
              <a:gd name="connsiteY90" fmla="*/ 6654800 h 6654800"/>
              <a:gd name="connsiteX91" fmla="*/ 1335294 w 11684000"/>
              <a:gd name="connsiteY91" fmla="*/ 6565900 h 6654800"/>
              <a:gd name="connsiteX92" fmla="*/ 1213903 w 11684000"/>
              <a:gd name="connsiteY92" fmla="*/ 6654800 h 6654800"/>
              <a:gd name="connsiteX93" fmla="*/ 1092514 w 11684000"/>
              <a:gd name="connsiteY93" fmla="*/ 6565900 h 6654800"/>
              <a:gd name="connsiteX94" fmla="*/ 971123 w 11684000"/>
              <a:gd name="connsiteY94" fmla="*/ 6654800 h 6654800"/>
              <a:gd name="connsiteX95" fmla="*/ 849733 w 11684000"/>
              <a:gd name="connsiteY95" fmla="*/ 6565900 h 6654800"/>
              <a:gd name="connsiteX96" fmla="*/ 728342 w 11684000"/>
              <a:gd name="connsiteY96" fmla="*/ 6654800 h 6654800"/>
              <a:gd name="connsiteX97" fmla="*/ 606952 w 11684000"/>
              <a:gd name="connsiteY97" fmla="*/ 6565900 h 6654800"/>
              <a:gd name="connsiteX98" fmla="*/ 485561 w 11684000"/>
              <a:gd name="connsiteY98" fmla="*/ 6654800 h 6654800"/>
              <a:gd name="connsiteX99" fmla="*/ 364171 w 11684000"/>
              <a:gd name="connsiteY99" fmla="*/ 6565900 h 6654800"/>
              <a:gd name="connsiteX100" fmla="*/ 242780 w 11684000"/>
              <a:gd name="connsiteY100" fmla="*/ 6654800 h 6654800"/>
              <a:gd name="connsiteX101" fmla="*/ 121391 w 11684000"/>
              <a:gd name="connsiteY101" fmla="*/ 6565900 h 6654800"/>
              <a:gd name="connsiteX102" fmla="*/ 0 w 11684000"/>
              <a:gd name="connsiteY102" fmla="*/ 6654800 h 6654800"/>
              <a:gd name="connsiteX103" fmla="*/ 0 w 11684000"/>
              <a:gd name="connsiteY103" fmla="*/ 0 h 6654800"/>
              <a:gd name="connsiteX104" fmla="*/ 11684000 w 11684000"/>
              <a:gd name="connsiteY104" fmla="*/ 0 h 6654800"/>
              <a:gd name="connsiteX105" fmla="*/ 11684000 w 11684000"/>
              <a:gd name="connsiteY105" fmla="*/ 6654800 h 66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1684000" h="6654800">
                <a:moveTo>
                  <a:pt x="11684000" y="6654800"/>
                </a:moveTo>
                <a:lnTo>
                  <a:pt x="11683992" y="6654800"/>
                </a:lnTo>
                <a:lnTo>
                  <a:pt x="11562602" y="6565900"/>
                </a:lnTo>
                <a:lnTo>
                  <a:pt x="11441211" y="6654800"/>
                </a:lnTo>
                <a:lnTo>
                  <a:pt x="11319821" y="6565900"/>
                </a:lnTo>
                <a:lnTo>
                  <a:pt x="11198431" y="6654800"/>
                </a:lnTo>
                <a:lnTo>
                  <a:pt x="11077041" y="6565900"/>
                </a:lnTo>
                <a:lnTo>
                  <a:pt x="10955650" y="6654800"/>
                </a:lnTo>
                <a:lnTo>
                  <a:pt x="10834261" y="6565900"/>
                </a:lnTo>
                <a:lnTo>
                  <a:pt x="10712870" y="6654800"/>
                </a:lnTo>
                <a:lnTo>
                  <a:pt x="10591480" y="6565900"/>
                </a:lnTo>
                <a:lnTo>
                  <a:pt x="10470090" y="6654800"/>
                </a:lnTo>
                <a:lnTo>
                  <a:pt x="10348700" y="6565900"/>
                </a:lnTo>
                <a:lnTo>
                  <a:pt x="10227309" y="6654800"/>
                </a:lnTo>
                <a:lnTo>
                  <a:pt x="10105919" y="6565900"/>
                </a:lnTo>
                <a:lnTo>
                  <a:pt x="9984529" y="6654800"/>
                </a:lnTo>
                <a:lnTo>
                  <a:pt x="9863138" y="6565900"/>
                </a:lnTo>
                <a:lnTo>
                  <a:pt x="9741747" y="6654800"/>
                </a:lnTo>
                <a:lnTo>
                  <a:pt x="9736252" y="6654800"/>
                </a:lnTo>
                <a:lnTo>
                  <a:pt x="9614862" y="6565900"/>
                </a:lnTo>
                <a:lnTo>
                  <a:pt x="9493472" y="6654800"/>
                </a:lnTo>
                <a:lnTo>
                  <a:pt x="9372081" y="6565900"/>
                </a:lnTo>
                <a:lnTo>
                  <a:pt x="9250688" y="6654800"/>
                </a:lnTo>
                <a:lnTo>
                  <a:pt x="9129298" y="6565900"/>
                </a:lnTo>
                <a:lnTo>
                  <a:pt x="9007909" y="6654800"/>
                </a:lnTo>
                <a:lnTo>
                  <a:pt x="8886520" y="6565900"/>
                </a:lnTo>
                <a:lnTo>
                  <a:pt x="8765130" y="6654800"/>
                </a:lnTo>
                <a:lnTo>
                  <a:pt x="8643741" y="6565900"/>
                </a:lnTo>
                <a:lnTo>
                  <a:pt x="8522350" y="6654800"/>
                </a:lnTo>
                <a:lnTo>
                  <a:pt x="8400959" y="6565900"/>
                </a:lnTo>
                <a:lnTo>
                  <a:pt x="8279567" y="6654800"/>
                </a:lnTo>
                <a:lnTo>
                  <a:pt x="8158178" y="6565900"/>
                </a:lnTo>
                <a:lnTo>
                  <a:pt x="8036788" y="6654800"/>
                </a:lnTo>
                <a:lnTo>
                  <a:pt x="7915399" y="6565900"/>
                </a:lnTo>
                <a:lnTo>
                  <a:pt x="7794008" y="6654800"/>
                </a:lnTo>
                <a:lnTo>
                  <a:pt x="7788514" y="6654800"/>
                </a:lnTo>
                <a:lnTo>
                  <a:pt x="7667128" y="6565900"/>
                </a:lnTo>
                <a:lnTo>
                  <a:pt x="7545736" y="6654800"/>
                </a:lnTo>
                <a:lnTo>
                  <a:pt x="7424347" y="6565900"/>
                </a:lnTo>
                <a:lnTo>
                  <a:pt x="7302955" y="6654800"/>
                </a:lnTo>
                <a:lnTo>
                  <a:pt x="7181567" y="6565900"/>
                </a:lnTo>
                <a:lnTo>
                  <a:pt x="7060176" y="6654800"/>
                </a:lnTo>
                <a:lnTo>
                  <a:pt x="6938786" y="6565900"/>
                </a:lnTo>
                <a:lnTo>
                  <a:pt x="6817396" y="6654800"/>
                </a:lnTo>
                <a:lnTo>
                  <a:pt x="6696005" y="6565900"/>
                </a:lnTo>
                <a:lnTo>
                  <a:pt x="6574614" y="6654800"/>
                </a:lnTo>
                <a:lnTo>
                  <a:pt x="6453224" y="6565900"/>
                </a:lnTo>
                <a:lnTo>
                  <a:pt x="6331833" y="6654800"/>
                </a:lnTo>
                <a:lnTo>
                  <a:pt x="6210443" y="6565900"/>
                </a:lnTo>
                <a:lnTo>
                  <a:pt x="6089054" y="6654800"/>
                </a:lnTo>
                <a:lnTo>
                  <a:pt x="5967664" y="6565900"/>
                </a:lnTo>
                <a:lnTo>
                  <a:pt x="5846273" y="6654800"/>
                </a:lnTo>
                <a:lnTo>
                  <a:pt x="5837727" y="6654800"/>
                </a:lnTo>
                <a:lnTo>
                  <a:pt x="5716337" y="6565900"/>
                </a:lnTo>
                <a:lnTo>
                  <a:pt x="5594946" y="6654800"/>
                </a:lnTo>
                <a:lnTo>
                  <a:pt x="5473556" y="6565900"/>
                </a:lnTo>
                <a:lnTo>
                  <a:pt x="5352165" y="6654800"/>
                </a:lnTo>
                <a:lnTo>
                  <a:pt x="5230775" y="6565900"/>
                </a:lnTo>
                <a:lnTo>
                  <a:pt x="5109385" y="6654800"/>
                </a:lnTo>
                <a:lnTo>
                  <a:pt x="4987995" y="6565900"/>
                </a:lnTo>
                <a:lnTo>
                  <a:pt x="4866604" y="6654800"/>
                </a:lnTo>
                <a:lnTo>
                  <a:pt x="4745214" y="6565900"/>
                </a:lnTo>
                <a:lnTo>
                  <a:pt x="4623823" y="6654800"/>
                </a:lnTo>
                <a:lnTo>
                  <a:pt x="4502433" y="6565900"/>
                </a:lnTo>
                <a:lnTo>
                  <a:pt x="4381042" y="6654800"/>
                </a:lnTo>
                <a:lnTo>
                  <a:pt x="4259652" y="6565900"/>
                </a:lnTo>
                <a:lnTo>
                  <a:pt x="4138262" y="6654800"/>
                </a:lnTo>
                <a:lnTo>
                  <a:pt x="4016872" y="6565900"/>
                </a:lnTo>
                <a:lnTo>
                  <a:pt x="3895481" y="6654800"/>
                </a:lnTo>
                <a:lnTo>
                  <a:pt x="3889986" y="6654800"/>
                </a:lnTo>
                <a:lnTo>
                  <a:pt x="3768596" y="6565900"/>
                </a:lnTo>
                <a:lnTo>
                  <a:pt x="3647205" y="6654800"/>
                </a:lnTo>
                <a:lnTo>
                  <a:pt x="3525815" y="6565900"/>
                </a:lnTo>
                <a:lnTo>
                  <a:pt x="3404424" y="6654800"/>
                </a:lnTo>
                <a:lnTo>
                  <a:pt x="3283034" y="6565900"/>
                </a:lnTo>
                <a:lnTo>
                  <a:pt x="3161644" y="6654800"/>
                </a:lnTo>
                <a:lnTo>
                  <a:pt x="3040254" y="6565900"/>
                </a:lnTo>
                <a:lnTo>
                  <a:pt x="2918863" y="6654800"/>
                </a:lnTo>
                <a:lnTo>
                  <a:pt x="2797473" y="6565900"/>
                </a:lnTo>
                <a:lnTo>
                  <a:pt x="2676082" y="6654800"/>
                </a:lnTo>
                <a:lnTo>
                  <a:pt x="2554692" y="6565900"/>
                </a:lnTo>
                <a:lnTo>
                  <a:pt x="2433301" y="6654800"/>
                </a:lnTo>
                <a:lnTo>
                  <a:pt x="2311911" y="6565900"/>
                </a:lnTo>
                <a:lnTo>
                  <a:pt x="2190521" y="6654800"/>
                </a:lnTo>
                <a:lnTo>
                  <a:pt x="2069131" y="6565900"/>
                </a:lnTo>
                <a:lnTo>
                  <a:pt x="1947740" y="6654800"/>
                </a:lnTo>
                <a:lnTo>
                  <a:pt x="1942246" y="6654800"/>
                </a:lnTo>
                <a:lnTo>
                  <a:pt x="1820856" y="6565900"/>
                </a:lnTo>
                <a:lnTo>
                  <a:pt x="1699465" y="6654800"/>
                </a:lnTo>
                <a:lnTo>
                  <a:pt x="1578075" y="6565900"/>
                </a:lnTo>
                <a:lnTo>
                  <a:pt x="1456684" y="6654800"/>
                </a:lnTo>
                <a:lnTo>
                  <a:pt x="1335294" y="6565900"/>
                </a:lnTo>
                <a:lnTo>
                  <a:pt x="1213903" y="6654800"/>
                </a:lnTo>
                <a:lnTo>
                  <a:pt x="1092514" y="6565900"/>
                </a:lnTo>
                <a:lnTo>
                  <a:pt x="971123" y="6654800"/>
                </a:lnTo>
                <a:lnTo>
                  <a:pt x="849733" y="6565900"/>
                </a:lnTo>
                <a:lnTo>
                  <a:pt x="728342" y="6654800"/>
                </a:lnTo>
                <a:lnTo>
                  <a:pt x="606952" y="6565900"/>
                </a:lnTo>
                <a:lnTo>
                  <a:pt x="485561" y="6654800"/>
                </a:lnTo>
                <a:lnTo>
                  <a:pt x="364171" y="6565900"/>
                </a:lnTo>
                <a:lnTo>
                  <a:pt x="242780" y="6654800"/>
                </a:lnTo>
                <a:lnTo>
                  <a:pt x="121391" y="6565900"/>
                </a:lnTo>
                <a:lnTo>
                  <a:pt x="0" y="6654800"/>
                </a:lnTo>
                <a:lnTo>
                  <a:pt x="0" y="0"/>
                </a:lnTo>
                <a:lnTo>
                  <a:pt x="11684000" y="0"/>
                </a:lnTo>
                <a:lnTo>
                  <a:pt x="11684000" y="665480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Pretendard Light" panose="02000403000000020004" pitchFamily="50" charset="-127"/>
              <a:cs typeface="+mn-cs"/>
            </a:endParaRPr>
          </a:p>
        </p:txBody>
      </p:sp>
      <p:sp>
        <p:nvSpPr>
          <p:cNvPr id="16" name="TextBox 50">
            <a:extLst>
              <a:ext uri="{FF2B5EF4-FFF2-40B4-BE49-F238E27FC236}">
                <a16:creationId xmlns:a16="http://schemas.microsoft.com/office/drawing/2014/main" id="{A9ADC764-8BC1-B01E-E3B5-BE64CF291F2D}"/>
              </a:ext>
            </a:extLst>
          </p:cNvPr>
          <p:cNvSpPr txBox="1"/>
          <p:nvPr/>
        </p:nvSpPr>
        <p:spPr>
          <a:xfrm>
            <a:off x="3249756" y="1780836"/>
            <a:ext cx="9444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101600" algn="ctr" defTabSz="995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Tx/>
              <a:buFontTx/>
              <a:buNone/>
              <a:tabLst/>
              <a:defRPr/>
            </a:pP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anose="02000703000000020004" pitchFamily="50" charset="-127"/>
              </a:rPr>
              <a:t>NEWSPAPER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661C9ABA-66FB-107D-B978-7720BB11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99213">
            <a:off x="1262733" y="2198152"/>
            <a:ext cx="3313066" cy="909373"/>
          </a:xfrm>
          <a:prstGeom prst="rect">
            <a:avLst/>
          </a:prstGeom>
        </p:spPr>
      </p:pic>
      <p:pic>
        <p:nvPicPr>
          <p:cNvPr id="18" name="그림 17" descr="텍스트, 스크린샷, 폰트, 번호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2F8D6A9-E257-61C7-EA3B-21DB1F68D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6654">
            <a:off x="828740" y="3215922"/>
            <a:ext cx="2858200" cy="190349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94C167E-4E14-08C8-8711-70AB50275E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46353">
            <a:off x="3446233" y="2800390"/>
            <a:ext cx="3278710" cy="58444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B18F4154-1A52-5FF9-4062-9A97228388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671717">
            <a:off x="2687915" y="3870910"/>
            <a:ext cx="4125486" cy="84145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5B44B5D-06C8-61DC-99E9-2609C308AC40}"/>
              </a:ext>
            </a:extLst>
          </p:cNvPr>
          <p:cNvSpPr txBox="1"/>
          <p:nvPr/>
        </p:nvSpPr>
        <p:spPr>
          <a:xfrm>
            <a:off x="2784518" y="5436962"/>
            <a:ext cx="2018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rgbClr val="FF0000"/>
                </a:solidFill>
              </a:rPr>
              <a:t>하지만</a:t>
            </a:r>
            <a:r>
              <a:rPr lang="en-US" altLang="ko-KR" sz="1400" dirty="0">
                <a:solidFill>
                  <a:srgbClr val="FF0000"/>
                </a:solidFill>
              </a:rPr>
              <a:t>…?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22" name="자유형: 도형 73">
            <a:extLst>
              <a:ext uri="{FF2B5EF4-FFF2-40B4-BE49-F238E27FC236}">
                <a16:creationId xmlns:a16="http://schemas.microsoft.com/office/drawing/2014/main" id="{DD52C800-3025-6EAF-95CF-C68428E04924}"/>
              </a:ext>
            </a:extLst>
          </p:cNvPr>
          <p:cNvSpPr/>
          <p:nvPr/>
        </p:nvSpPr>
        <p:spPr>
          <a:xfrm rot="10800000">
            <a:off x="531927" y="5810704"/>
            <a:ext cx="6402958" cy="3487613"/>
          </a:xfrm>
          <a:custGeom>
            <a:avLst/>
            <a:gdLst>
              <a:gd name="connsiteX0" fmla="*/ 11684000 w 11684000"/>
              <a:gd name="connsiteY0" fmla="*/ 6654800 h 6654800"/>
              <a:gd name="connsiteX1" fmla="*/ 11683992 w 11684000"/>
              <a:gd name="connsiteY1" fmla="*/ 6654800 h 6654800"/>
              <a:gd name="connsiteX2" fmla="*/ 11562602 w 11684000"/>
              <a:gd name="connsiteY2" fmla="*/ 6565900 h 6654800"/>
              <a:gd name="connsiteX3" fmla="*/ 11441211 w 11684000"/>
              <a:gd name="connsiteY3" fmla="*/ 6654800 h 6654800"/>
              <a:gd name="connsiteX4" fmla="*/ 11319821 w 11684000"/>
              <a:gd name="connsiteY4" fmla="*/ 6565900 h 6654800"/>
              <a:gd name="connsiteX5" fmla="*/ 11198431 w 11684000"/>
              <a:gd name="connsiteY5" fmla="*/ 6654800 h 6654800"/>
              <a:gd name="connsiteX6" fmla="*/ 11077041 w 11684000"/>
              <a:gd name="connsiteY6" fmla="*/ 6565900 h 6654800"/>
              <a:gd name="connsiteX7" fmla="*/ 10955650 w 11684000"/>
              <a:gd name="connsiteY7" fmla="*/ 6654800 h 6654800"/>
              <a:gd name="connsiteX8" fmla="*/ 10834261 w 11684000"/>
              <a:gd name="connsiteY8" fmla="*/ 6565900 h 6654800"/>
              <a:gd name="connsiteX9" fmla="*/ 10712870 w 11684000"/>
              <a:gd name="connsiteY9" fmla="*/ 6654800 h 6654800"/>
              <a:gd name="connsiteX10" fmla="*/ 10591480 w 11684000"/>
              <a:gd name="connsiteY10" fmla="*/ 6565900 h 6654800"/>
              <a:gd name="connsiteX11" fmla="*/ 10470090 w 11684000"/>
              <a:gd name="connsiteY11" fmla="*/ 6654800 h 6654800"/>
              <a:gd name="connsiteX12" fmla="*/ 10348700 w 11684000"/>
              <a:gd name="connsiteY12" fmla="*/ 6565900 h 6654800"/>
              <a:gd name="connsiteX13" fmla="*/ 10227309 w 11684000"/>
              <a:gd name="connsiteY13" fmla="*/ 6654800 h 6654800"/>
              <a:gd name="connsiteX14" fmla="*/ 10105919 w 11684000"/>
              <a:gd name="connsiteY14" fmla="*/ 6565900 h 6654800"/>
              <a:gd name="connsiteX15" fmla="*/ 9984529 w 11684000"/>
              <a:gd name="connsiteY15" fmla="*/ 6654800 h 6654800"/>
              <a:gd name="connsiteX16" fmla="*/ 9863138 w 11684000"/>
              <a:gd name="connsiteY16" fmla="*/ 6565900 h 6654800"/>
              <a:gd name="connsiteX17" fmla="*/ 9741747 w 11684000"/>
              <a:gd name="connsiteY17" fmla="*/ 6654800 h 6654800"/>
              <a:gd name="connsiteX18" fmla="*/ 9736252 w 11684000"/>
              <a:gd name="connsiteY18" fmla="*/ 6654800 h 6654800"/>
              <a:gd name="connsiteX19" fmla="*/ 9614862 w 11684000"/>
              <a:gd name="connsiteY19" fmla="*/ 6565900 h 6654800"/>
              <a:gd name="connsiteX20" fmla="*/ 9493472 w 11684000"/>
              <a:gd name="connsiteY20" fmla="*/ 6654800 h 6654800"/>
              <a:gd name="connsiteX21" fmla="*/ 9372081 w 11684000"/>
              <a:gd name="connsiteY21" fmla="*/ 6565900 h 6654800"/>
              <a:gd name="connsiteX22" fmla="*/ 9250688 w 11684000"/>
              <a:gd name="connsiteY22" fmla="*/ 6654800 h 6654800"/>
              <a:gd name="connsiteX23" fmla="*/ 9129298 w 11684000"/>
              <a:gd name="connsiteY23" fmla="*/ 6565900 h 6654800"/>
              <a:gd name="connsiteX24" fmla="*/ 9007909 w 11684000"/>
              <a:gd name="connsiteY24" fmla="*/ 6654800 h 6654800"/>
              <a:gd name="connsiteX25" fmla="*/ 8886520 w 11684000"/>
              <a:gd name="connsiteY25" fmla="*/ 6565900 h 6654800"/>
              <a:gd name="connsiteX26" fmla="*/ 8765130 w 11684000"/>
              <a:gd name="connsiteY26" fmla="*/ 6654800 h 6654800"/>
              <a:gd name="connsiteX27" fmla="*/ 8643741 w 11684000"/>
              <a:gd name="connsiteY27" fmla="*/ 6565900 h 6654800"/>
              <a:gd name="connsiteX28" fmla="*/ 8522350 w 11684000"/>
              <a:gd name="connsiteY28" fmla="*/ 6654800 h 6654800"/>
              <a:gd name="connsiteX29" fmla="*/ 8400959 w 11684000"/>
              <a:gd name="connsiteY29" fmla="*/ 6565900 h 6654800"/>
              <a:gd name="connsiteX30" fmla="*/ 8279567 w 11684000"/>
              <a:gd name="connsiteY30" fmla="*/ 6654800 h 6654800"/>
              <a:gd name="connsiteX31" fmla="*/ 8158178 w 11684000"/>
              <a:gd name="connsiteY31" fmla="*/ 6565900 h 6654800"/>
              <a:gd name="connsiteX32" fmla="*/ 8036788 w 11684000"/>
              <a:gd name="connsiteY32" fmla="*/ 6654800 h 6654800"/>
              <a:gd name="connsiteX33" fmla="*/ 7915399 w 11684000"/>
              <a:gd name="connsiteY33" fmla="*/ 6565900 h 6654800"/>
              <a:gd name="connsiteX34" fmla="*/ 7794008 w 11684000"/>
              <a:gd name="connsiteY34" fmla="*/ 6654800 h 6654800"/>
              <a:gd name="connsiteX35" fmla="*/ 7788514 w 11684000"/>
              <a:gd name="connsiteY35" fmla="*/ 6654800 h 6654800"/>
              <a:gd name="connsiteX36" fmla="*/ 7667128 w 11684000"/>
              <a:gd name="connsiteY36" fmla="*/ 6565900 h 6654800"/>
              <a:gd name="connsiteX37" fmla="*/ 7545736 w 11684000"/>
              <a:gd name="connsiteY37" fmla="*/ 6654800 h 6654800"/>
              <a:gd name="connsiteX38" fmla="*/ 7424347 w 11684000"/>
              <a:gd name="connsiteY38" fmla="*/ 6565900 h 6654800"/>
              <a:gd name="connsiteX39" fmla="*/ 7302955 w 11684000"/>
              <a:gd name="connsiteY39" fmla="*/ 6654800 h 6654800"/>
              <a:gd name="connsiteX40" fmla="*/ 7181567 w 11684000"/>
              <a:gd name="connsiteY40" fmla="*/ 6565900 h 6654800"/>
              <a:gd name="connsiteX41" fmla="*/ 7060176 w 11684000"/>
              <a:gd name="connsiteY41" fmla="*/ 6654800 h 6654800"/>
              <a:gd name="connsiteX42" fmla="*/ 6938786 w 11684000"/>
              <a:gd name="connsiteY42" fmla="*/ 6565900 h 6654800"/>
              <a:gd name="connsiteX43" fmla="*/ 6817396 w 11684000"/>
              <a:gd name="connsiteY43" fmla="*/ 6654800 h 6654800"/>
              <a:gd name="connsiteX44" fmla="*/ 6696005 w 11684000"/>
              <a:gd name="connsiteY44" fmla="*/ 6565900 h 6654800"/>
              <a:gd name="connsiteX45" fmla="*/ 6574614 w 11684000"/>
              <a:gd name="connsiteY45" fmla="*/ 6654800 h 6654800"/>
              <a:gd name="connsiteX46" fmla="*/ 6453224 w 11684000"/>
              <a:gd name="connsiteY46" fmla="*/ 6565900 h 6654800"/>
              <a:gd name="connsiteX47" fmla="*/ 6331833 w 11684000"/>
              <a:gd name="connsiteY47" fmla="*/ 6654800 h 6654800"/>
              <a:gd name="connsiteX48" fmla="*/ 6210443 w 11684000"/>
              <a:gd name="connsiteY48" fmla="*/ 6565900 h 6654800"/>
              <a:gd name="connsiteX49" fmla="*/ 6089054 w 11684000"/>
              <a:gd name="connsiteY49" fmla="*/ 6654800 h 6654800"/>
              <a:gd name="connsiteX50" fmla="*/ 5967664 w 11684000"/>
              <a:gd name="connsiteY50" fmla="*/ 6565900 h 6654800"/>
              <a:gd name="connsiteX51" fmla="*/ 5846273 w 11684000"/>
              <a:gd name="connsiteY51" fmla="*/ 6654800 h 6654800"/>
              <a:gd name="connsiteX52" fmla="*/ 5837727 w 11684000"/>
              <a:gd name="connsiteY52" fmla="*/ 6654800 h 6654800"/>
              <a:gd name="connsiteX53" fmla="*/ 5716337 w 11684000"/>
              <a:gd name="connsiteY53" fmla="*/ 6565900 h 6654800"/>
              <a:gd name="connsiteX54" fmla="*/ 5594946 w 11684000"/>
              <a:gd name="connsiteY54" fmla="*/ 6654800 h 6654800"/>
              <a:gd name="connsiteX55" fmla="*/ 5473556 w 11684000"/>
              <a:gd name="connsiteY55" fmla="*/ 6565900 h 6654800"/>
              <a:gd name="connsiteX56" fmla="*/ 5352165 w 11684000"/>
              <a:gd name="connsiteY56" fmla="*/ 6654800 h 6654800"/>
              <a:gd name="connsiteX57" fmla="*/ 5230775 w 11684000"/>
              <a:gd name="connsiteY57" fmla="*/ 6565900 h 6654800"/>
              <a:gd name="connsiteX58" fmla="*/ 5109385 w 11684000"/>
              <a:gd name="connsiteY58" fmla="*/ 6654800 h 6654800"/>
              <a:gd name="connsiteX59" fmla="*/ 4987995 w 11684000"/>
              <a:gd name="connsiteY59" fmla="*/ 6565900 h 6654800"/>
              <a:gd name="connsiteX60" fmla="*/ 4866604 w 11684000"/>
              <a:gd name="connsiteY60" fmla="*/ 6654800 h 6654800"/>
              <a:gd name="connsiteX61" fmla="*/ 4745214 w 11684000"/>
              <a:gd name="connsiteY61" fmla="*/ 6565900 h 6654800"/>
              <a:gd name="connsiteX62" fmla="*/ 4623823 w 11684000"/>
              <a:gd name="connsiteY62" fmla="*/ 6654800 h 6654800"/>
              <a:gd name="connsiteX63" fmla="*/ 4502433 w 11684000"/>
              <a:gd name="connsiteY63" fmla="*/ 6565900 h 6654800"/>
              <a:gd name="connsiteX64" fmla="*/ 4381042 w 11684000"/>
              <a:gd name="connsiteY64" fmla="*/ 6654800 h 6654800"/>
              <a:gd name="connsiteX65" fmla="*/ 4259652 w 11684000"/>
              <a:gd name="connsiteY65" fmla="*/ 6565900 h 6654800"/>
              <a:gd name="connsiteX66" fmla="*/ 4138262 w 11684000"/>
              <a:gd name="connsiteY66" fmla="*/ 6654800 h 6654800"/>
              <a:gd name="connsiteX67" fmla="*/ 4016872 w 11684000"/>
              <a:gd name="connsiteY67" fmla="*/ 6565900 h 6654800"/>
              <a:gd name="connsiteX68" fmla="*/ 3895481 w 11684000"/>
              <a:gd name="connsiteY68" fmla="*/ 6654800 h 6654800"/>
              <a:gd name="connsiteX69" fmla="*/ 3889986 w 11684000"/>
              <a:gd name="connsiteY69" fmla="*/ 6654800 h 6654800"/>
              <a:gd name="connsiteX70" fmla="*/ 3768596 w 11684000"/>
              <a:gd name="connsiteY70" fmla="*/ 6565900 h 6654800"/>
              <a:gd name="connsiteX71" fmla="*/ 3647205 w 11684000"/>
              <a:gd name="connsiteY71" fmla="*/ 6654800 h 6654800"/>
              <a:gd name="connsiteX72" fmla="*/ 3525815 w 11684000"/>
              <a:gd name="connsiteY72" fmla="*/ 6565900 h 6654800"/>
              <a:gd name="connsiteX73" fmla="*/ 3404424 w 11684000"/>
              <a:gd name="connsiteY73" fmla="*/ 6654800 h 6654800"/>
              <a:gd name="connsiteX74" fmla="*/ 3283034 w 11684000"/>
              <a:gd name="connsiteY74" fmla="*/ 6565900 h 6654800"/>
              <a:gd name="connsiteX75" fmla="*/ 3161644 w 11684000"/>
              <a:gd name="connsiteY75" fmla="*/ 6654800 h 6654800"/>
              <a:gd name="connsiteX76" fmla="*/ 3040254 w 11684000"/>
              <a:gd name="connsiteY76" fmla="*/ 6565900 h 6654800"/>
              <a:gd name="connsiteX77" fmla="*/ 2918863 w 11684000"/>
              <a:gd name="connsiteY77" fmla="*/ 6654800 h 6654800"/>
              <a:gd name="connsiteX78" fmla="*/ 2797473 w 11684000"/>
              <a:gd name="connsiteY78" fmla="*/ 6565900 h 6654800"/>
              <a:gd name="connsiteX79" fmla="*/ 2676082 w 11684000"/>
              <a:gd name="connsiteY79" fmla="*/ 6654800 h 6654800"/>
              <a:gd name="connsiteX80" fmla="*/ 2554692 w 11684000"/>
              <a:gd name="connsiteY80" fmla="*/ 6565900 h 6654800"/>
              <a:gd name="connsiteX81" fmla="*/ 2433301 w 11684000"/>
              <a:gd name="connsiteY81" fmla="*/ 6654800 h 6654800"/>
              <a:gd name="connsiteX82" fmla="*/ 2311911 w 11684000"/>
              <a:gd name="connsiteY82" fmla="*/ 6565900 h 6654800"/>
              <a:gd name="connsiteX83" fmla="*/ 2190521 w 11684000"/>
              <a:gd name="connsiteY83" fmla="*/ 6654800 h 6654800"/>
              <a:gd name="connsiteX84" fmla="*/ 2069131 w 11684000"/>
              <a:gd name="connsiteY84" fmla="*/ 6565900 h 6654800"/>
              <a:gd name="connsiteX85" fmla="*/ 1947740 w 11684000"/>
              <a:gd name="connsiteY85" fmla="*/ 6654800 h 6654800"/>
              <a:gd name="connsiteX86" fmla="*/ 1942246 w 11684000"/>
              <a:gd name="connsiteY86" fmla="*/ 6654800 h 6654800"/>
              <a:gd name="connsiteX87" fmla="*/ 1820856 w 11684000"/>
              <a:gd name="connsiteY87" fmla="*/ 6565900 h 6654800"/>
              <a:gd name="connsiteX88" fmla="*/ 1699465 w 11684000"/>
              <a:gd name="connsiteY88" fmla="*/ 6654800 h 6654800"/>
              <a:gd name="connsiteX89" fmla="*/ 1578075 w 11684000"/>
              <a:gd name="connsiteY89" fmla="*/ 6565900 h 6654800"/>
              <a:gd name="connsiteX90" fmla="*/ 1456684 w 11684000"/>
              <a:gd name="connsiteY90" fmla="*/ 6654800 h 6654800"/>
              <a:gd name="connsiteX91" fmla="*/ 1335294 w 11684000"/>
              <a:gd name="connsiteY91" fmla="*/ 6565900 h 6654800"/>
              <a:gd name="connsiteX92" fmla="*/ 1213903 w 11684000"/>
              <a:gd name="connsiteY92" fmla="*/ 6654800 h 6654800"/>
              <a:gd name="connsiteX93" fmla="*/ 1092514 w 11684000"/>
              <a:gd name="connsiteY93" fmla="*/ 6565900 h 6654800"/>
              <a:gd name="connsiteX94" fmla="*/ 971123 w 11684000"/>
              <a:gd name="connsiteY94" fmla="*/ 6654800 h 6654800"/>
              <a:gd name="connsiteX95" fmla="*/ 849733 w 11684000"/>
              <a:gd name="connsiteY95" fmla="*/ 6565900 h 6654800"/>
              <a:gd name="connsiteX96" fmla="*/ 728342 w 11684000"/>
              <a:gd name="connsiteY96" fmla="*/ 6654800 h 6654800"/>
              <a:gd name="connsiteX97" fmla="*/ 606952 w 11684000"/>
              <a:gd name="connsiteY97" fmla="*/ 6565900 h 6654800"/>
              <a:gd name="connsiteX98" fmla="*/ 485561 w 11684000"/>
              <a:gd name="connsiteY98" fmla="*/ 6654800 h 6654800"/>
              <a:gd name="connsiteX99" fmla="*/ 364171 w 11684000"/>
              <a:gd name="connsiteY99" fmla="*/ 6565900 h 6654800"/>
              <a:gd name="connsiteX100" fmla="*/ 242780 w 11684000"/>
              <a:gd name="connsiteY100" fmla="*/ 6654800 h 6654800"/>
              <a:gd name="connsiteX101" fmla="*/ 121391 w 11684000"/>
              <a:gd name="connsiteY101" fmla="*/ 6565900 h 6654800"/>
              <a:gd name="connsiteX102" fmla="*/ 0 w 11684000"/>
              <a:gd name="connsiteY102" fmla="*/ 6654800 h 6654800"/>
              <a:gd name="connsiteX103" fmla="*/ 0 w 11684000"/>
              <a:gd name="connsiteY103" fmla="*/ 0 h 6654800"/>
              <a:gd name="connsiteX104" fmla="*/ 11684000 w 11684000"/>
              <a:gd name="connsiteY104" fmla="*/ 0 h 6654800"/>
              <a:gd name="connsiteX105" fmla="*/ 11684000 w 11684000"/>
              <a:gd name="connsiteY105" fmla="*/ 6654800 h 665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1684000" h="6654800">
                <a:moveTo>
                  <a:pt x="11684000" y="6654800"/>
                </a:moveTo>
                <a:lnTo>
                  <a:pt x="11683992" y="6654800"/>
                </a:lnTo>
                <a:lnTo>
                  <a:pt x="11562602" y="6565900"/>
                </a:lnTo>
                <a:lnTo>
                  <a:pt x="11441211" y="6654800"/>
                </a:lnTo>
                <a:lnTo>
                  <a:pt x="11319821" y="6565900"/>
                </a:lnTo>
                <a:lnTo>
                  <a:pt x="11198431" y="6654800"/>
                </a:lnTo>
                <a:lnTo>
                  <a:pt x="11077041" y="6565900"/>
                </a:lnTo>
                <a:lnTo>
                  <a:pt x="10955650" y="6654800"/>
                </a:lnTo>
                <a:lnTo>
                  <a:pt x="10834261" y="6565900"/>
                </a:lnTo>
                <a:lnTo>
                  <a:pt x="10712870" y="6654800"/>
                </a:lnTo>
                <a:lnTo>
                  <a:pt x="10591480" y="6565900"/>
                </a:lnTo>
                <a:lnTo>
                  <a:pt x="10470090" y="6654800"/>
                </a:lnTo>
                <a:lnTo>
                  <a:pt x="10348700" y="6565900"/>
                </a:lnTo>
                <a:lnTo>
                  <a:pt x="10227309" y="6654800"/>
                </a:lnTo>
                <a:lnTo>
                  <a:pt x="10105919" y="6565900"/>
                </a:lnTo>
                <a:lnTo>
                  <a:pt x="9984529" y="6654800"/>
                </a:lnTo>
                <a:lnTo>
                  <a:pt x="9863138" y="6565900"/>
                </a:lnTo>
                <a:lnTo>
                  <a:pt x="9741747" y="6654800"/>
                </a:lnTo>
                <a:lnTo>
                  <a:pt x="9736252" y="6654800"/>
                </a:lnTo>
                <a:lnTo>
                  <a:pt x="9614862" y="6565900"/>
                </a:lnTo>
                <a:lnTo>
                  <a:pt x="9493472" y="6654800"/>
                </a:lnTo>
                <a:lnTo>
                  <a:pt x="9372081" y="6565900"/>
                </a:lnTo>
                <a:lnTo>
                  <a:pt x="9250688" y="6654800"/>
                </a:lnTo>
                <a:lnTo>
                  <a:pt x="9129298" y="6565900"/>
                </a:lnTo>
                <a:lnTo>
                  <a:pt x="9007909" y="6654800"/>
                </a:lnTo>
                <a:lnTo>
                  <a:pt x="8886520" y="6565900"/>
                </a:lnTo>
                <a:lnTo>
                  <a:pt x="8765130" y="6654800"/>
                </a:lnTo>
                <a:lnTo>
                  <a:pt x="8643741" y="6565900"/>
                </a:lnTo>
                <a:lnTo>
                  <a:pt x="8522350" y="6654800"/>
                </a:lnTo>
                <a:lnTo>
                  <a:pt x="8400959" y="6565900"/>
                </a:lnTo>
                <a:lnTo>
                  <a:pt x="8279567" y="6654800"/>
                </a:lnTo>
                <a:lnTo>
                  <a:pt x="8158178" y="6565900"/>
                </a:lnTo>
                <a:lnTo>
                  <a:pt x="8036788" y="6654800"/>
                </a:lnTo>
                <a:lnTo>
                  <a:pt x="7915399" y="6565900"/>
                </a:lnTo>
                <a:lnTo>
                  <a:pt x="7794008" y="6654800"/>
                </a:lnTo>
                <a:lnTo>
                  <a:pt x="7788514" y="6654800"/>
                </a:lnTo>
                <a:lnTo>
                  <a:pt x="7667128" y="6565900"/>
                </a:lnTo>
                <a:lnTo>
                  <a:pt x="7545736" y="6654800"/>
                </a:lnTo>
                <a:lnTo>
                  <a:pt x="7424347" y="6565900"/>
                </a:lnTo>
                <a:lnTo>
                  <a:pt x="7302955" y="6654800"/>
                </a:lnTo>
                <a:lnTo>
                  <a:pt x="7181567" y="6565900"/>
                </a:lnTo>
                <a:lnTo>
                  <a:pt x="7060176" y="6654800"/>
                </a:lnTo>
                <a:lnTo>
                  <a:pt x="6938786" y="6565900"/>
                </a:lnTo>
                <a:lnTo>
                  <a:pt x="6817396" y="6654800"/>
                </a:lnTo>
                <a:lnTo>
                  <a:pt x="6696005" y="6565900"/>
                </a:lnTo>
                <a:lnTo>
                  <a:pt x="6574614" y="6654800"/>
                </a:lnTo>
                <a:lnTo>
                  <a:pt x="6453224" y="6565900"/>
                </a:lnTo>
                <a:lnTo>
                  <a:pt x="6331833" y="6654800"/>
                </a:lnTo>
                <a:lnTo>
                  <a:pt x="6210443" y="6565900"/>
                </a:lnTo>
                <a:lnTo>
                  <a:pt x="6089054" y="6654800"/>
                </a:lnTo>
                <a:lnTo>
                  <a:pt x="5967664" y="6565900"/>
                </a:lnTo>
                <a:lnTo>
                  <a:pt x="5846273" y="6654800"/>
                </a:lnTo>
                <a:lnTo>
                  <a:pt x="5837727" y="6654800"/>
                </a:lnTo>
                <a:lnTo>
                  <a:pt x="5716337" y="6565900"/>
                </a:lnTo>
                <a:lnTo>
                  <a:pt x="5594946" y="6654800"/>
                </a:lnTo>
                <a:lnTo>
                  <a:pt x="5473556" y="6565900"/>
                </a:lnTo>
                <a:lnTo>
                  <a:pt x="5352165" y="6654800"/>
                </a:lnTo>
                <a:lnTo>
                  <a:pt x="5230775" y="6565900"/>
                </a:lnTo>
                <a:lnTo>
                  <a:pt x="5109385" y="6654800"/>
                </a:lnTo>
                <a:lnTo>
                  <a:pt x="4987995" y="6565900"/>
                </a:lnTo>
                <a:lnTo>
                  <a:pt x="4866604" y="6654800"/>
                </a:lnTo>
                <a:lnTo>
                  <a:pt x="4745214" y="6565900"/>
                </a:lnTo>
                <a:lnTo>
                  <a:pt x="4623823" y="6654800"/>
                </a:lnTo>
                <a:lnTo>
                  <a:pt x="4502433" y="6565900"/>
                </a:lnTo>
                <a:lnTo>
                  <a:pt x="4381042" y="6654800"/>
                </a:lnTo>
                <a:lnTo>
                  <a:pt x="4259652" y="6565900"/>
                </a:lnTo>
                <a:lnTo>
                  <a:pt x="4138262" y="6654800"/>
                </a:lnTo>
                <a:lnTo>
                  <a:pt x="4016872" y="6565900"/>
                </a:lnTo>
                <a:lnTo>
                  <a:pt x="3895481" y="6654800"/>
                </a:lnTo>
                <a:lnTo>
                  <a:pt x="3889986" y="6654800"/>
                </a:lnTo>
                <a:lnTo>
                  <a:pt x="3768596" y="6565900"/>
                </a:lnTo>
                <a:lnTo>
                  <a:pt x="3647205" y="6654800"/>
                </a:lnTo>
                <a:lnTo>
                  <a:pt x="3525815" y="6565900"/>
                </a:lnTo>
                <a:lnTo>
                  <a:pt x="3404424" y="6654800"/>
                </a:lnTo>
                <a:lnTo>
                  <a:pt x="3283034" y="6565900"/>
                </a:lnTo>
                <a:lnTo>
                  <a:pt x="3161644" y="6654800"/>
                </a:lnTo>
                <a:lnTo>
                  <a:pt x="3040254" y="6565900"/>
                </a:lnTo>
                <a:lnTo>
                  <a:pt x="2918863" y="6654800"/>
                </a:lnTo>
                <a:lnTo>
                  <a:pt x="2797473" y="6565900"/>
                </a:lnTo>
                <a:lnTo>
                  <a:pt x="2676082" y="6654800"/>
                </a:lnTo>
                <a:lnTo>
                  <a:pt x="2554692" y="6565900"/>
                </a:lnTo>
                <a:lnTo>
                  <a:pt x="2433301" y="6654800"/>
                </a:lnTo>
                <a:lnTo>
                  <a:pt x="2311911" y="6565900"/>
                </a:lnTo>
                <a:lnTo>
                  <a:pt x="2190521" y="6654800"/>
                </a:lnTo>
                <a:lnTo>
                  <a:pt x="2069131" y="6565900"/>
                </a:lnTo>
                <a:lnTo>
                  <a:pt x="1947740" y="6654800"/>
                </a:lnTo>
                <a:lnTo>
                  <a:pt x="1942246" y="6654800"/>
                </a:lnTo>
                <a:lnTo>
                  <a:pt x="1820856" y="6565900"/>
                </a:lnTo>
                <a:lnTo>
                  <a:pt x="1699465" y="6654800"/>
                </a:lnTo>
                <a:lnTo>
                  <a:pt x="1578075" y="6565900"/>
                </a:lnTo>
                <a:lnTo>
                  <a:pt x="1456684" y="6654800"/>
                </a:lnTo>
                <a:lnTo>
                  <a:pt x="1335294" y="6565900"/>
                </a:lnTo>
                <a:lnTo>
                  <a:pt x="1213903" y="6654800"/>
                </a:lnTo>
                <a:lnTo>
                  <a:pt x="1092514" y="6565900"/>
                </a:lnTo>
                <a:lnTo>
                  <a:pt x="971123" y="6654800"/>
                </a:lnTo>
                <a:lnTo>
                  <a:pt x="849733" y="6565900"/>
                </a:lnTo>
                <a:lnTo>
                  <a:pt x="728342" y="6654800"/>
                </a:lnTo>
                <a:lnTo>
                  <a:pt x="606952" y="6565900"/>
                </a:lnTo>
                <a:lnTo>
                  <a:pt x="485561" y="6654800"/>
                </a:lnTo>
                <a:lnTo>
                  <a:pt x="364171" y="6565900"/>
                </a:lnTo>
                <a:lnTo>
                  <a:pt x="242780" y="6654800"/>
                </a:lnTo>
                <a:lnTo>
                  <a:pt x="121391" y="6565900"/>
                </a:lnTo>
                <a:lnTo>
                  <a:pt x="0" y="6654800"/>
                </a:lnTo>
                <a:lnTo>
                  <a:pt x="0" y="0"/>
                </a:lnTo>
                <a:lnTo>
                  <a:pt x="11684000" y="0"/>
                </a:lnTo>
                <a:lnTo>
                  <a:pt x="11684000" y="665480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Pretendard Light" panose="02000403000000020004" pitchFamily="50" charset="-127"/>
              <a:cs typeface="+mn-cs"/>
            </a:endParaRP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id="{34F1FEBD-1F59-F407-D0C8-6C88833AF38F}"/>
              </a:ext>
            </a:extLst>
          </p:cNvPr>
          <p:cNvSpPr txBox="1"/>
          <p:nvPr/>
        </p:nvSpPr>
        <p:spPr>
          <a:xfrm>
            <a:off x="3207527" y="5762721"/>
            <a:ext cx="9444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101600" algn="ctr" defTabSz="995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Tx/>
              <a:buFontTx/>
              <a:buNone/>
              <a:tabLst/>
              <a:defRPr/>
            </a:pP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anose="02000703000000020004" pitchFamily="50" charset="-127"/>
              </a:rPr>
              <a:t>NEWSPAPER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DC733CA7-7E0B-096A-1529-9F67485D3D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942" y="6186353"/>
            <a:ext cx="4150972" cy="463862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3E68155-7230-C1B6-0345-176B1ABEB5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190" y="6795284"/>
            <a:ext cx="2638185" cy="215100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33A4414-8E99-BDD5-404F-D86BD94BACDD}"/>
              </a:ext>
            </a:extLst>
          </p:cNvPr>
          <p:cNvSpPr txBox="1"/>
          <p:nvPr/>
        </p:nvSpPr>
        <p:spPr>
          <a:xfrm>
            <a:off x="3999630" y="6898906"/>
            <a:ext cx="21308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50" dirty="0" err="1"/>
              <a:t>탕정면</a:t>
            </a:r>
            <a:r>
              <a:rPr lang="ko-KR" altLang="en-US" sz="1050" dirty="0"/>
              <a:t> 주민 집단 건의 (2026.02)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2293D5-04F4-9526-B0C8-881FCADC2CF3}"/>
              </a:ext>
            </a:extLst>
          </p:cNvPr>
          <p:cNvSpPr txBox="1"/>
          <p:nvPr/>
        </p:nvSpPr>
        <p:spPr>
          <a:xfrm>
            <a:off x="4065969" y="7152822"/>
            <a:ext cx="213089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50" dirty="0"/>
              <a:t>학교 시설 부족</a:t>
            </a:r>
            <a:endParaRPr lang="en-US" altLang="ko-KR" sz="1050" dirty="0"/>
          </a:p>
          <a:p>
            <a:r>
              <a:rPr lang="ko-KR" altLang="en-US" sz="1050" dirty="0"/>
              <a:t>교통 혼잡</a:t>
            </a:r>
            <a:endParaRPr lang="en-US" altLang="ko-KR" sz="1050" dirty="0"/>
          </a:p>
          <a:p>
            <a:r>
              <a:rPr lang="ko-KR" altLang="en-US" sz="1050" dirty="0"/>
              <a:t>도서관 등 문화 시설 부재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CB91EC-348A-61EB-6966-6914686F3234}"/>
              </a:ext>
            </a:extLst>
          </p:cNvPr>
          <p:cNvSpPr txBox="1"/>
          <p:nvPr/>
        </p:nvSpPr>
        <p:spPr>
          <a:xfrm>
            <a:off x="3999630" y="7774556"/>
            <a:ext cx="236954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2025.11.25 [2026</a:t>
            </a:r>
            <a:r>
              <a:rPr lang="ko-KR" altLang="en-US" sz="1050" dirty="0"/>
              <a:t>년 균형발전 전략</a:t>
            </a:r>
            <a:r>
              <a:rPr lang="en-US" altLang="ko-KR" sz="1050" dirty="0"/>
              <a:t>]</a:t>
            </a:r>
          </a:p>
          <a:p>
            <a:endParaRPr lang="en-US" altLang="ko-KR" sz="1050" dirty="0"/>
          </a:p>
          <a:p>
            <a:pPr marL="171450" indent="-171450">
              <a:buFontTx/>
              <a:buChar char="-"/>
            </a:pPr>
            <a:r>
              <a:rPr lang="ko-KR" altLang="en-US" sz="1050" dirty="0"/>
              <a:t>원도심 도시재생 추진 </a:t>
            </a:r>
            <a:endParaRPr lang="en-US" altLang="ko-KR" sz="1050" dirty="0"/>
          </a:p>
          <a:p>
            <a:pPr marL="171450" indent="-171450">
              <a:buFontTx/>
              <a:buChar char="-"/>
            </a:pPr>
            <a:r>
              <a:rPr lang="ko-KR" altLang="en-US" sz="1050" dirty="0"/>
              <a:t>서북부 교육</a:t>
            </a:r>
            <a:r>
              <a:rPr lang="en-US" altLang="ko-KR" sz="1050" dirty="0"/>
              <a:t>·</a:t>
            </a:r>
            <a:r>
              <a:rPr lang="ko-KR" altLang="en-US" sz="1050" dirty="0"/>
              <a:t>문화 인프라 확충</a:t>
            </a:r>
            <a:endParaRPr lang="en-US" altLang="ko-KR" sz="1050" dirty="0"/>
          </a:p>
          <a:p>
            <a:pPr marL="171450" indent="-171450">
              <a:buFontTx/>
              <a:buChar char="-"/>
            </a:pPr>
            <a:r>
              <a:rPr lang="ko-KR" altLang="en-US" sz="1050" dirty="0"/>
              <a:t>공동주택 지원 예산 확대 </a:t>
            </a:r>
            <a:endParaRPr lang="en-US" altLang="ko-KR" sz="1050" dirty="0"/>
          </a:p>
          <a:p>
            <a:pPr marL="171450" indent="-171450">
              <a:buFontTx/>
              <a:buChar char="-"/>
            </a:pPr>
            <a:r>
              <a:rPr lang="ko-KR" altLang="en-US" sz="1050" dirty="0"/>
              <a:t>생활 인프라 균형 조성 </a:t>
            </a:r>
            <a:endParaRPr lang="en-US" altLang="ko-KR" sz="1050" dirty="0"/>
          </a:p>
          <a:p>
            <a:endParaRPr lang="en-US" altLang="ko-KR" sz="1050" dirty="0"/>
          </a:p>
          <a:p>
            <a:endParaRPr lang="en-US" altLang="ko-KR" sz="1050" dirty="0"/>
          </a:p>
          <a:p>
            <a:endParaRPr lang="en-US" altLang="ko-KR" sz="1050" dirty="0"/>
          </a:p>
          <a:p>
            <a:endParaRPr lang="ko-KR" altLang="en-US" sz="10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98B36F-9CF9-AEAC-CD16-B9C1ECED3990}"/>
              </a:ext>
            </a:extLst>
          </p:cNvPr>
          <p:cNvSpPr txBox="1"/>
          <p:nvPr/>
        </p:nvSpPr>
        <p:spPr>
          <a:xfrm>
            <a:off x="8016975" y="1668186"/>
            <a:ext cx="5233199" cy="1758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33" dirty="0"/>
              <a:t>▶ 청년 유입</a:t>
            </a:r>
            <a:r>
              <a:rPr lang="en-US" altLang="ko-KR" sz="833" dirty="0"/>
              <a:t>·</a:t>
            </a:r>
            <a:r>
              <a:rPr lang="ko-KR" altLang="en-US" sz="833" dirty="0"/>
              <a:t>성장 관련</a:t>
            </a:r>
            <a:endParaRPr lang="en-US" altLang="ko-KR" sz="833" dirty="0"/>
          </a:p>
          <a:p>
            <a:r>
              <a:rPr lang="en-US" altLang="ko-KR" sz="833" dirty="0"/>
              <a:t>• "</a:t>
            </a:r>
            <a:r>
              <a:rPr lang="ko-KR" altLang="en-US" sz="833" dirty="0"/>
              <a:t>아산시</a:t>
            </a:r>
            <a:r>
              <a:rPr lang="en-US" altLang="ko-KR" sz="833" dirty="0"/>
              <a:t>, </a:t>
            </a:r>
            <a:r>
              <a:rPr lang="ko-KR" altLang="en-US" sz="833" dirty="0"/>
              <a:t>충남서 유일한 </a:t>
            </a:r>
            <a:r>
              <a:rPr lang="en-US" altLang="ko-KR" sz="833" dirty="0"/>
              <a:t>'</a:t>
            </a:r>
            <a:r>
              <a:rPr lang="ko-KR" altLang="en-US" sz="833" dirty="0"/>
              <a:t>청년인구</a:t>
            </a:r>
            <a:r>
              <a:rPr lang="en-US" altLang="ko-KR" sz="833" dirty="0"/>
              <a:t>' </a:t>
            </a:r>
            <a:r>
              <a:rPr lang="ko-KR" altLang="en-US" sz="833" dirty="0"/>
              <a:t>증가 도시</a:t>
            </a:r>
            <a:r>
              <a:rPr lang="en-US" altLang="ko-KR" sz="833" dirty="0"/>
              <a:t>"  </a:t>
            </a:r>
          </a:p>
          <a:p>
            <a:r>
              <a:rPr lang="en-US" altLang="ko-KR" sz="833" dirty="0"/>
              <a:t>https://www.yna.co.kr/view/AKR20241025034000063  (</a:t>
            </a:r>
            <a:r>
              <a:rPr lang="ko-KR" altLang="en-US" sz="833" dirty="0"/>
              <a:t>연합뉴스</a:t>
            </a:r>
            <a:r>
              <a:rPr lang="en-US" altLang="ko-KR" sz="833" dirty="0"/>
              <a:t>, 2024.10.25)</a:t>
            </a:r>
          </a:p>
          <a:p>
            <a:r>
              <a:rPr lang="en-US" altLang="ko-KR" sz="833" dirty="0"/>
              <a:t>• "</a:t>
            </a:r>
            <a:r>
              <a:rPr lang="ko-KR" altLang="en-US" sz="833" dirty="0"/>
              <a:t>일자리가 도시를 키웠다</a:t>
            </a:r>
            <a:r>
              <a:rPr lang="en-US" altLang="ko-KR" sz="833" dirty="0"/>
              <a:t>...</a:t>
            </a:r>
            <a:r>
              <a:rPr lang="ko-KR" altLang="en-US" sz="833" dirty="0"/>
              <a:t>충남 아산</a:t>
            </a:r>
            <a:r>
              <a:rPr lang="en-US" altLang="ko-KR" sz="833" dirty="0"/>
              <a:t>, </a:t>
            </a:r>
            <a:r>
              <a:rPr lang="ko-KR" altLang="en-US" sz="833" dirty="0"/>
              <a:t>젊은 도시로 탈바꿈</a:t>
            </a:r>
            <a:r>
              <a:rPr lang="en-US" altLang="ko-KR" sz="833" dirty="0"/>
              <a:t>"  https://www.gpkorea.com/news/articleView.html?idxno=139516  (</a:t>
            </a:r>
            <a:r>
              <a:rPr lang="ko-KR" altLang="en-US" sz="833" dirty="0" err="1"/>
              <a:t>지피코리아</a:t>
            </a:r>
            <a:r>
              <a:rPr lang="en-US" altLang="ko-KR" sz="833" dirty="0"/>
              <a:t>, 2026.02.02)</a:t>
            </a:r>
          </a:p>
          <a:p>
            <a:endParaRPr lang="en-US" altLang="ko-KR" sz="833" dirty="0"/>
          </a:p>
          <a:p>
            <a:r>
              <a:rPr lang="en-US" altLang="ko-KR" sz="833" dirty="0"/>
              <a:t>▶ </a:t>
            </a:r>
            <a:r>
              <a:rPr lang="ko-KR" altLang="en-US" sz="833" dirty="0" err="1"/>
              <a:t>탕정</a:t>
            </a:r>
            <a:r>
              <a:rPr lang="ko-KR" altLang="en-US" sz="833" dirty="0"/>
              <a:t> 인프라 부족</a:t>
            </a:r>
            <a:endParaRPr lang="en-US" altLang="ko-KR" sz="833" dirty="0"/>
          </a:p>
          <a:p>
            <a:r>
              <a:rPr lang="en-US" altLang="ko-KR" sz="833" dirty="0"/>
              <a:t>• "</a:t>
            </a:r>
            <a:r>
              <a:rPr lang="ko-KR" altLang="en-US" sz="833" dirty="0"/>
              <a:t>아산시 </a:t>
            </a:r>
            <a:r>
              <a:rPr lang="ko-KR" altLang="en-US" sz="833" dirty="0" err="1"/>
              <a:t>탕정</a:t>
            </a:r>
            <a:r>
              <a:rPr lang="ko-KR" altLang="en-US" sz="833" dirty="0"/>
              <a:t> 주민들 집단 건의</a:t>
            </a:r>
            <a:r>
              <a:rPr lang="en-US" altLang="ko-KR" sz="833" dirty="0"/>
              <a:t>...'</a:t>
            </a:r>
            <a:r>
              <a:rPr lang="ko-KR" altLang="en-US" sz="833" dirty="0"/>
              <a:t>학교 부족</a:t>
            </a:r>
            <a:r>
              <a:rPr lang="en-US" altLang="ko-KR" sz="833" dirty="0"/>
              <a:t>, </a:t>
            </a:r>
            <a:r>
              <a:rPr lang="ko-KR" altLang="en-US" sz="833" dirty="0"/>
              <a:t>길 막히고</a:t>
            </a:r>
            <a:r>
              <a:rPr lang="en-US" altLang="ko-KR" sz="833" dirty="0"/>
              <a:t>, </a:t>
            </a:r>
            <a:r>
              <a:rPr lang="ko-KR" altLang="en-US" sz="833" dirty="0"/>
              <a:t>도서관도 없다</a:t>
            </a:r>
            <a:r>
              <a:rPr lang="en-US" altLang="ko-KR" sz="833" dirty="0"/>
              <a:t>'"  https://www.newsfreezone.co.kr/news/articleView.html?idxno=672825  (</a:t>
            </a:r>
            <a:r>
              <a:rPr lang="ko-KR" altLang="en-US" sz="833" dirty="0" err="1"/>
              <a:t>뉴스프리존</a:t>
            </a:r>
            <a:r>
              <a:rPr lang="en-US" altLang="ko-KR" sz="833" dirty="0"/>
              <a:t>, 2026.02.02) </a:t>
            </a:r>
          </a:p>
          <a:p>
            <a:endParaRPr lang="en-US" altLang="ko-KR" sz="833" dirty="0"/>
          </a:p>
          <a:p>
            <a:r>
              <a:rPr lang="en-US" altLang="ko-KR" sz="833" dirty="0"/>
              <a:t>▶ </a:t>
            </a:r>
            <a:r>
              <a:rPr lang="ko-KR" altLang="en-US" sz="833" dirty="0"/>
              <a:t>시정 방향</a:t>
            </a:r>
            <a:endParaRPr lang="en-US" altLang="ko-KR" sz="833" dirty="0"/>
          </a:p>
          <a:p>
            <a:r>
              <a:rPr lang="en-US" altLang="ko-KR" sz="833" dirty="0"/>
              <a:t>• "</a:t>
            </a:r>
            <a:r>
              <a:rPr lang="ko-KR" altLang="en-US" sz="833" dirty="0"/>
              <a:t>아산시</a:t>
            </a:r>
            <a:r>
              <a:rPr lang="en-US" altLang="ko-KR" sz="833" dirty="0"/>
              <a:t>, </a:t>
            </a:r>
            <a:r>
              <a:rPr lang="ko-KR" altLang="en-US" sz="833" dirty="0"/>
              <a:t>민생 회복과 미래 성장의 갈림길에 서다</a:t>
            </a:r>
            <a:r>
              <a:rPr lang="en-US" altLang="ko-KR" sz="833" dirty="0"/>
              <a:t>"  https://www.jeonmae.co.kr/news/articleView.html?idxno=1219689  (</a:t>
            </a:r>
            <a:r>
              <a:rPr lang="ko-KR" altLang="en-US" sz="833" dirty="0" err="1"/>
              <a:t>전국매일신문</a:t>
            </a:r>
            <a:r>
              <a:rPr lang="en-US" altLang="ko-KR" sz="833" dirty="0"/>
              <a:t>, 2026.01.08)</a:t>
            </a:r>
            <a:endParaRPr lang="ko-KR" altLang="en-US" sz="833" dirty="0"/>
          </a:p>
        </p:txBody>
      </p:sp>
      <p:sp>
        <p:nvSpPr>
          <p:cNvPr id="33" name="사각형: 둥근 위쪽 모서리 64">
            <a:extLst>
              <a:ext uri="{FF2B5EF4-FFF2-40B4-BE49-F238E27FC236}">
                <a16:creationId xmlns:a16="http://schemas.microsoft.com/office/drawing/2014/main" id="{DDDA04E2-1F8E-55FD-B35E-59ED2A04CD1F}"/>
              </a:ext>
            </a:extLst>
          </p:cNvPr>
          <p:cNvSpPr/>
          <p:nvPr/>
        </p:nvSpPr>
        <p:spPr>
          <a:xfrm rot="16200000">
            <a:off x="3048588" y="6852869"/>
            <a:ext cx="1262368" cy="636846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AEA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72000" bIns="36000" rtlCol="0" anchor="ctr"/>
          <a:lstStyle/>
          <a:p>
            <a:pPr marL="0" marR="0" lvl="0" indent="0" algn="ctr" defTabSz="936625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Tx/>
              <a:buNone/>
              <a:tabLst/>
              <a:defRPr/>
            </a:pP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itchFamily="18" charset="-127"/>
              <a:ea typeface="KoPub돋움체 Medium" pitchFamily="18" charset="-127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DE211B-E8A4-B3A1-96DF-393FF13776C6}"/>
              </a:ext>
            </a:extLst>
          </p:cNvPr>
          <p:cNvSpPr txBox="1"/>
          <p:nvPr/>
        </p:nvSpPr>
        <p:spPr>
          <a:xfrm>
            <a:off x="1693660" y="9482720"/>
            <a:ext cx="5120773" cy="13696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88980">
              <a:spcBef>
                <a:spcPts val="292"/>
              </a:spcBef>
              <a:buClr>
                <a:prstClr val="white">
                  <a:lumMod val="65000"/>
                </a:prstClr>
              </a:buClr>
              <a:defRPr/>
            </a:pPr>
            <a:r>
              <a:rPr lang="en-US" altLang="ko-KR" sz="1200" b="1" dirty="0">
                <a:ea typeface="KoPub돋움체 Medium" panose="02020603020101020101"/>
              </a:rPr>
              <a:t>•</a:t>
            </a:r>
            <a:r>
              <a:rPr lang="ko-KR" altLang="en-US" sz="1200" b="1" dirty="0">
                <a:ea typeface="KoPub돋움체 Medium" panose="02020603020101020101"/>
              </a:rPr>
              <a:t>아산시는 제조업 중심의 </a:t>
            </a:r>
            <a:r>
              <a:rPr lang="ko-KR" altLang="en-US" sz="1200" b="1" dirty="0">
                <a:solidFill>
                  <a:schemeClr val="accent2"/>
                </a:solidFill>
                <a:ea typeface="KoPub돋움체 Medium" panose="02020603020101020101"/>
              </a:rPr>
              <a:t>산업 기반</a:t>
            </a:r>
            <a:r>
              <a:rPr lang="ko-KR" altLang="en-US" sz="1200" b="1" dirty="0">
                <a:ea typeface="KoPub돋움체 Medium" panose="02020603020101020101"/>
              </a:rPr>
              <a:t>과 </a:t>
            </a:r>
            <a:r>
              <a:rPr lang="ko-KR" altLang="en-US" sz="1200" b="1" dirty="0">
                <a:solidFill>
                  <a:schemeClr val="accent2"/>
                </a:solidFill>
                <a:ea typeface="KoPub돋움체 Medium" panose="02020603020101020101"/>
              </a:rPr>
              <a:t>온양온천</a:t>
            </a:r>
            <a:r>
              <a:rPr lang="en-US" altLang="ko-KR" sz="1200" b="1" dirty="0">
                <a:solidFill>
                  <a:schemeClr val="accent2"/>
                </a:solidFill>
                <a:ea typeface="KoPub돋움체 Medium" panose="02020603020101020101"/>
              </a:rPr>
              <a:t>·</a:t>
            </a:r>
            <a:r>
              <a:rPr lang="ko-KR" altLang="en-US" sz="1200" b="1" dirty="0">
                <a:solidFill>
                  <a:schemeClr val="accent2"/>
                </a:solidFill>
                <a:ea typeface="KoPub돋움체 Medium" panose="02020603020101020101"/>
              </a:rPr>
              <a:t>현충사 등 관광자원</a:t>
            </a:r>
            <a:r>
              <a:rPr lang="en-US" altLang="ko-KR" sz="1200" b="1" dirty="0">
                <a:solidFill>
                  <a:schemeClr val="accent2"/>
                </a:solidFill>
                <a:ea typeface="KoPub돋움체 Medium" panose="02020603020101020101"/>
              </a:rPr>
              <a:t>, KTX </a:t>
            </a:r>
            <a:r>
              <a:rPr lang="ko-KR" altLang="en-US" sz="1200" b="1" dirty="0">
                <a:solidFill>
                  <a:schemeClr val="accent2"/>
                </a:solidFill>
                <a:ea typeface="KoPub돋움체 Medium" panose="02020603020101020101"/>
              </a:rPr>
              <a:t>인프라</a:t>
            </a:r>
            <a:r>
              <a:rPr lang="ko-KR" altLang="en-US" sz="1200" b="1" dirty="0">
                <a:ea typeface="KoPub돋움체 Medium" panose="02020603020101020101"/>
              </a:rPr>
              <a:t>를 바탕으로 수도권 인접 성장 거점 도시로 </a:t>
            </a:r>
            <a:r>
              <a:rPr lang="ko-KR" altLang="en-US" sz="1200" b="1" dirty="0" err="1">
                <a:ea typeface="KoPub돋움체 Medium" panose="02020603020101020101"/>
              </a:rPr>
              <a:t>발전해왔음</a:t>
            </a:r>
            <a:br>
              <a:rPr lang="ko-KR" altLang="en-US" sz="1200" b="1" dirty="0">
                <a:ea typeface="KoPub돋움체 Medium" panose="02020603020101020101"/>
              </a:rPr>
            </a:br>
            <a:r>
              <a:rPr lang="en-US" altLang="ko-KR" sz="1200" b="1" dirty="0">
                <a:ea typeface="KoPub돋움체 Medium" panose="02020603020101020101"/>
              </a:rPr>
              <a:t>• </a:t>
            </a:r>
            <a:r>
              <a:rPr lang="ko-KR" altLang="en-US" sz="1200" b="1" dirty="0">
                <a:ea typeface="KoPub돋움체 Medium" panose="02020603020101020101"/>
              </a:rPr>
              <a:t>인구 유입과 도시 확장이 지속되는 한편</a:t>
            </a:r>
            <a:r>
              <a:rPr lang="en-US" altLang="ko-KR" sz="1200" b="1" dirty="0">
                <a:ea typeface="KoPub돋움체 Medium" panose="02020603020101020101"/>
              </a:rPr>
              <a:t>, </a:t>
            </a:r>
            <a:r>
              <a:rPr lang="ko-KR" altLang="en-US" sz="1200" b="1" dirty="0">
                <a:ea typeface="KoPub돋움체 Medium" panose="02020603020101020101"/>
              </a:rPr>
              <a:t>원도심 쇠퇴와 신</a:t>
            </a:r>
            <a:r>
              <a:rPr lang="en-US" altLang="ko-KR" sz="1200" b="1" dirty="0">
                <a:ea typeface="KoPub돋움체 Medium" panose="02020603020101020101"/>
              </a:rPr>
              <a:t>·</a:t>
            </a:r>
            <a:r>
              <a:rPr lang="ko-KR" altLang="en-US" sz="1200" b="1" dirty="0">
                <a:ea typeface="KoPub돋움체 Medium" panose="02020603020101020101"/>
              </a:rPr>
              <a:t>구 도심 </a:t>
            </a:r>
            <a:endParaRPr lang="en-US" altLang="ko-KR" sz="1200" b="1" dirty="0">
              <a:ea typeface="KoPub돋움체 Medium" panose="02020603020101020101"/>
            </a:endParaRPr>
          </a:p>
          <a:p>
            <a:pPr defTabSz="888980">
              <a:spcBef>
                <a:spcPts val="292"/>
              </a:spcBef>
              <a:buClr>
                <a:prstClr val="white">
                  <a:lumMod val="65000"/>
                </a:prstClr>
              </a:buClr>
              <a:defRPr/>
            </a:pPr>
            <a:r>
              <a:rPr lang="ko-KR" altLang="en-US" sz="1200" b="1" dirty="0">
                <a:ea typeface="KoPub돋움체 Medium" panose="02020603020101020101"/>
              </a:rPr>
              <a:t>간 </a:t>
            </a:r>
            <a:r>
              <a:rPr lang="ko-KR" altLang="en-US" sz="1200" b="1" dirty="0">
                <a:solidFill>
                  <a:schemeClr val="accent2"/>
                </a:solidFill>
                <a:ea typeface="KoPub돋움체 Medium" panose="02020603020101020101"/>
              </a:rPr>
              <a:t>불균형</a:t>
            </a:r>
            <a:r>
              <a:rPr lang="en-US" altLang="ko-KR" sz="1200" b="1" dirty="0">
                <a:ea typeface="KoPub돋움체 Medium" panose="02020603020101020101"/>
              </a:rPr>
              <a:t>, </a:t>
            </a:r>
            <a:r>
              <a:rPr lang="ko-KR" altLang="en-US" sz="1200" b="1" dirty="0">
                <a:ea typeface="KoPub돋움체 Medium" panose="02020603020101020101"/>
              </a:rPr>
              <a:t>산업구조 </a:t>
            </a:r>
            <a:r>
              <a:rPr lang="ko-KR" altLang="en-US" sz="1200" b="1" dirty="0">
                <a:solidFill>
                  <a:schemeClr val="accent2"/>
                </a:solidFill>
                <a:ea typeface="KoPub돋움체 Medium" panose="02020603020101020101"/>
              </a:rPr>
              <a:t>다변화 필요성 </a:t>
            </a:r>
            <a:r>
              <a:rPr lang="ko-KR" altLang="en-US" sz="1200" b="1" dirty="0">
                <a:ea typeface="KoPub돋움체 Medium" panose="02020603020101020101"/>
              </a:rPr>
              <a:t>등 새로운 과제에 직면하고 있음</a:t>
            </a:r>
            <a:br>
              <a:rPr lang="ko-KR" altLang="en-US" sz="1200" b="1" dirty="0">
                <a:ea typeface="KoPub돋움체 Medium" panose="02020603020101020101"/>
              </a:rPr>
            </a:br>
            <a:r>
              <a:rPr lang="en-US" altLang="ko-KR" sz="1200" b="1" dirty="0">
                <a:ea typeface="KoPub돋움체 Medium" panose="02020603020101020101"/>
              </a:rPr>
              <a:t>• </a:t>
            </a:r>
            <a:r>
              <a:rPr lang="ko-KR" altLang="en-US" sz="1200" b="1" dirty="0">
                <a:ea typeface="KoPub돋움체 Medium" panose="02020603020101020101"/>
              </a:rPr>
              <a:t>현재의 성장 동력을 </a:t>
            </a:r>
            <a:r>
              <a:rPr lang="ko-KR" altLang="en-US" sz="1200" b="1" dirty="0">
                <a:solidFill>
                  <a:schemeClr val="accent2"/>
                </a:solidFill>
                <a:ea typeface="KoPub돋움체 Medium" panose="02020603020101020101"/>
              </a:rPr>
              <a:t>유지</a:t>
            </a:r>
            <a:r>
              <a:rPr lang="en-US" altLang="ko-KR" sz="1200" b="1" dirty="0">
                <a:solidFill>
                  <a:schemeClr val="accent2"/>
                </a:solidFill>
                <a:ea typeface="KoPub돋움체 Medium" panose="02020603020101020101"/>
              </a:rPr>
              <a:t>·</a:t>
            </a:r>
            <a:r>
              <a:rPr lang="ko-KR" altLang="en-US" sz="1200" b="1" dirty="0">
                <a:solidFill>
                  <a:schemeClr val="accent2"/>
                </a:solidFill>
                <a:ea typeface="KoPub돋움체 Medium" panose="02020603020101020101"/>
              </a:rPr>
              <a:t>강화하면서 </a:t>
            </a:r>
            <a:r>
              <a:rPr lang="ko-KR" altLang="en-US" sz="1200" b="1" dirty="0">
                <a:ea typeface="KoPub돋움체 Medium" panose="02020603020101020101"/>
              </a:rPr>
              <a:t>지역 내 균형 발전과 시민 삶의 질 향상을 위한 </a:t>
            </a:r>
            <a:r>
              <a:rPr lang="ko-KR" altLang="en-US" sz="1200" b="1" dirty="0">
                <a:solidFill>
                  <a:schemeClr val="accent2"/>
                </a:solidFill>
                <a:ea typeface="KoPub돋움체 Medium" panose="02020603020101020101"/>
              </a:rPr>
              <a:t>데이터 기반의 현황 진단 및 정책 방향 수립</a:t>
            </a:r>
            <a:r>
              <a:rPr lang="ko-KR" altLang="en-US" sz="1200" b="1" dirty="0">
                <a:ea typeface="KoPub돋움체 Medium" panose="02020603020101020101"/>
              </a:rPr>
              <a:t>이 필요한 시점임</a:t>
            </a:r>
          </a:p>
          <a:p>
            <a:pPr lvl="0" defTabSz="888980">
              <a:spcBef>
                <a:spcPts val="292"/>
              </a:spcBef>
              <a:buClr>
                <a:prstClr val="white">
                  <a:lumMod val="65000"/>
                </a:prstClr>
              </a:buClr>
              <a:defRPr/>
            </a:pPr>
            <a:endParaRPr lang="ko-KR" altLang="en-US" sz="1200" b="1" spc="-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KoPub돋움체 Medium" panose="02020603020101020101" pitchFamily="18" charset="-127"/>
              <a:ea typeface="KoPub돋움체 Medium" panose="02020603020101020101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47FEC00-AB2E-E5B2-39DF-9263845BC124}"/>
              </a:ext>
            </a:extLst>
          </p:cNvPr>
          <p:cNvGrpSpPr/>
          <p:nvPr/>
        </p:nvGrpSpPr>
        <p:grpSpPr>
          <a:xfrm>
            <a:off x="919422" y="9399821"/>
            <a:ext cx="740778" cy="1250218"/>
            <a:chOff x="1026050" y="9413661"/>
            <a:chExt cx="745320" cy="758512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F8774719-DD47-FE5A-DD20-6F0C4A3CD6A3}"/>
                </a:ext>
              </a:extLst>
            </p:cNvPr>
            <p:cNvGrpSpPr/>
            <p:nvPr/>
          </p:nvGrpSpPr>
          <p:grpSpPr>
            <a:xfrm>
              <a:off x="1026050" y="9413661"/>
              <a:ext cx="745320" cy="758512"/>
              <a:chOff x="1061986" y="9413661"/>
              <a:chExt cx="745320" cy="758512"/>
            </a:xfrm>
          </p:grpSpPr>
          <p:sp>
            <p:nvSpPr>
              <p:cNvPr id="43" name="사각형: 둥근 위쪽 모서리 74">
                <a:extLst>
                  <a:ext uri="{FF2B5EF4-FFF2-40B4-BE49-F238E27FC236}">
                    <a16:creationId xmlns:a16="http://schemas.microsoft.com/office/drawing/2014/main" id="{7C4E601E-E675-FB39-69F2-42FABB72CA6F}"/>
                  </a:ext>
                </a:extLst>
              </p:cNvPr>
              <p:cNvSpPr/>
              <p:nvPr/>
            </p:nvSpPr>
            <p:spPr>
              <a:xfrm>
                <a:off x="1061986" y="9413661"/>
                <a:ext cx="745320" cy="758504"/>
              </a:xfrm>
              <a:prstGeom prst="round2SameRect">
                <a:avLst>
                  <a:gd name="adj1" fmla="val 9166"/>
                  <a:gd name="adj2" fmla="val 0"/>
                </a:avLst>
              </a:prstGeom>
              <a:solidFill>
                <a:srgbClr val="0465A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88898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4F256A5-1795-3FF5-A0CF-9457460C1B91}"/>
                  </a:ext>
                </a:extLst>
              </p:cNvPr>
              <p:cNvSpPr txBox="1"/>
              <p:nvPr/>
            </p:nvSpPr>
            <p:spPr>
              <a:xfrm>
                <a:off x="1114000" y="9568053"/>
                <a:ext cx="601663" cy="1232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888980" rtl="0" eaLnBrk="1" fontAlgn="auto" latinLnBrk="1" hangingPunct="1">
                  <a:lnSpc>
                    <a:spcPct val="100000"/>
                  </a:lnSpc>
                  <a:spcBef>
                    <a:spcPts val="292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69" b="1" i="1" u="none" strike="noStrike" kern="0" cap="none" spc="-29" normalizeH="0" baseline="0" noProof="0" dirty="0">
                    <a:ln w="3175"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Bold" panose="00000800000000000000" pitchFamily="2" charset="-127"/>
                    <a:ea typeface="KoPub돋움체 Bold" panose="00000800000000000000" pitchFamily="2" charset="-127"/>
                    <a:cs typeface="+mn-cs"/>
                  </a:rPr>
                  <a:t>현황분석</a:t>
                </a:r>
              </a:p>
            </p:txBody>
          </p: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C8174393-0514-7F99-580C-DC99F6B10C5B}"/>
                  </a:ext>
                </a:extLst>
              </p:cNvPr>
              <p:cNvCxnSpPr/>
              <p:nvPr/>
            </p:nvCxnSpPr>
            <p:spPr>
              <a:xfrm>
                <a:off x="1061986" y="10172173"/>
                <a:ext cx="745320" cy="0"/>
              </a:xfrm>
              <a:prstGeom prst="line">
                <a:avLst/>
              </a:prstGeom>
              <a:noFill/>
              <a:ln w="25400" cap="rnd" cmpd="sng" algn="ctr">
                <a:solidFill>
                  <a:srgbClr val="034670"/>
                </a:solidFill>
                <a:prstDash val="solid"/>
                <a:round/>
              </a:ln>
              <a:effectLst/>
            </p:spPr>
          </p:cxn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E694E6BA-E004-7ACB-E14B-EA41702D26A1}"/>
                </a:ext>
              </a:extLst>
            </p:cNvPr>
            <p:cNvGrpSpPr/>
            <p:nvPr/>
          </p:nvGrpSpPr>
          <p:grpSpPr>
            <a:xfrm>
              <a:off x="1212868" y="9512933"/>
              <a:ext cx="393895" cy="35574"/>
              <a:chOff x="1212868" y="9512933"/>
              <a:chExt cx="393895" cy="35574"/>
            </a:xfrm>
          </p:grpSpPr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8D4C2DF7-871F-CCE3-EEB4-4D5294C8F91C}"/>
                  </a:ext>
                </a:extLst>
              </p:cNvPr>
              <p:cNvSpPr/>
              <p:nvPr/>
            </p:nvSpPr>
            <p:spPr>
              <a:xfrm>
                <a:off x="1332309" y="9512934"/>
                <a:ext cx="35573" cy="35573"/>
              </a:xfrm>
              <a:prstGeom prst="ellipse">
                <a:avLst/>
              </a:prstGeom>
              <a:solidFill>
                <a:srgbClr val="57BDF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88898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6BE676FF-197E-FA56-F71F-29F1F48A76E4}"/>
                  </a:ext>
                </a:extLst>
              </p:cNvPr>
              <p:cNvSpPr/>
              <p:nvPr/>
            </p:nvSpPr>
            <p:spPr>
              <a:xfrm>
                <a:off x="1212868" y="9512933"/>
                <a:ext cx="35573" cy="35573"/>
              </a:xfrm>
              <a:prstGeom prst="ellipse">
                <a:avLst/>
              </a:prstGeom>
              <a:solidFill>
                <a:srgbClr val="9DD8F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88898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F9436C2D-282B-5EBF-6B1C-CA8ED08C2976}"/>
                  </a:ext>
                </a:extLst>
              </p:cNvPr>
              <p:cNvSpPr/>
              <p:nvPr/>
            </p:nvSpPr>
            <p:spPr>
              <a:xfrm>
                <a:off x="1571190" y="9512934"/>
                <a:ext cx="35573" cy="35573"/>
              </a:xfrm>
              <a:prstGeom prst="ellipse">
                <a:avLst/>
              </a:prstGeom>
              <a:solidFill>
                <a:srgbClr val="57BDF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88898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127E7617-9901-2DDC-6E4B-A76B4E2A0F59}"/>
                  </a:ext>
                </a:extLst>
              </p:cNvPr>
              <p:cNvSpPr/>
              <p:nvPr/>
            </p:nvSpPr>
            <p:spPr>
              <a:xfrm>
                <a:off x="1451750" y="9512934"/>
                <a:ext cx="35573" cy="35573"/>
              </a:xfrm>
              <a:prstGeom prst="ellipse">
                <a:avLst/>
              </a:prstGeom>
              <a:solidFill>
                <a:srgbClr val="9DD8F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88898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endParaRPr>
              </a:p>
            </p:txBody>
          </p:sp>
        </p:grpSp>
      </p:grpSp>
      <p:pic>
        <p:nvPicPr>
          <p:cNvPr id="36" name="그림 35">
            <a:extLst>
              <a:ext uri="{FF2B5EF4-FFF2-40B4-BE49-F238E27FC236}">
                <a16:creationId xmlns:a16="http://schemas.microsoft.com/office/drawing/2014/main" id="{B72D6289-3426-0B72-F826-488E966FC3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553786" y="9788136"/>
            <a:ext cx="307387" cy="56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43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3D0162-B029-C80D-6413-89C4EBB17E1D}"/>
              </a:ext>
            </a:extLst>
          </p:cNvPr>
          <p:cNvSpPr txBox="1"/>
          <p:nvPr/>
        </p:nvSpPr>
        <p:spPr>
          <a:xfrm>
            <a:off x="-1730951" y="239433"/>
            <a:ext cx="1904206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/>
              <a:t>필요 데이터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E595288-161D-2B5F-BACE-888DCB73DF60}"/>
              </a:ext>
            </a:extLst>
          </p:cNvPr>
          <p:cNvGrpSpPr/>
          <p:nvPr/>
        </p:nvGrpSpPr>
        <p:grpSpPr>
          <a:xfrm>
            <a:off x="646905" y="144616"/>
            <a:ext cx="6481763" cy="285189"/>
            <a:chOff x="539750" y="2625603"/>
            <a:chExt cx="6481763" cy="285189"/>
          </a:xfrm>
        </p:grpSpPr>
        <p:sp>
          <p:nvSpPr>
            <p:cNvPr id="3" name="모서리가 둥근 직사각형 6">
              <a:extLst>
                <a:ext uri="{FF2B5EF4-FFF2-40B4-BE49-F238E27FC236}">
                  <a16:creationId xmlns:a16="http://schemas.microsoft.com/office/drawing/2014/main" id="{99A6C8D6-663C-B0B7-30B4-471B459106DD}"/>
                </a:ext>
              </a:extLst>
            </p:cNvPr>
            <p:cNvSpPr/>
            <p:nvPr/>
          </p:nvSpPr>
          <p:spPr bwMode="gray">
            <a:xfrm>
              <a:off x="662749" y="2644370"/>
              <a:ext cx="6358764" cy="247657"/>
            </a:xfrm>
            <a:prstGeom prst="roundRect">
              <a:avLst>
                <a:gd name="adj" fmla="val 0"/>
              </a:avLst>
            </a:prstGeom>
            <a:solidFill>
              <a:srgbClr val="003668"/>
            </a:solidFill>
            <a:ln w="38100" cap="flat" cmpd="sng" algn="ctr">
              <a:noFill/>
              <a:prstDash val="solid"/>
            </a:ln>
            <a:effectLst/>
          </p:spPr>
          <p:txBody>
            <a:bodyPr wrap="none" lIns="252000" rIns="0" rtlCol="0" anchor="ctr"/>
            <a:lstStyle/>
            <a:p>
              <a:pPr defTabSz="995334" fontAlgn="base">
                <a:spcBef>
                  <a:spcPct val="0"/>
                </a:spcBef>
                <a:spcAft>
                  <a:spcPts val="200"/>
                </a:spcAft>
                <a:buSzPct val="110000"/>
                <a:defRPr/>
              </a:pPr>
              <a:r>
                <a:rPr kumimoji="1" lang="ko-KR" altLang="en-US" sz="1200" kern="0" dirty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가는각진제목체" pitchFamily="18" charset="-127"/>
                </a:rPr>
                <a:t>필요 데이터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4769DAFC-89C3-8FF5-A4C5-FDBD30893558}"/>
                </a:ext>
              </a:extLst>
            </p:cNvPr>
            <p:cNvGrpSpPr/>
            <p:nvPr/>
          </p:nvGrpSpPr>
          <p:grpSpPr>
            <a:xfrm>
              <a:off x="539750" y="2625603"/>
              <a:ext cx="374060" cy="285189"/>
              <a:chOff x="479482" y="2369078"/>
              <a:chExt cx="374060" cy="285189"/>
            </a:xfrm>
          </p:grpSpPr>
          <p:sp>
            <p:nvSpPr>
              <p:cNvPr id="6" name="직각 삼각형 171">
                <a:extLst>
                  <a:ext uri="{FF2B5EF4-FFF2-40B4-BE49-F238E27FC236}">
                    <a16:creationId xmlns:a16="http://schemas.microsoft.com/office/drawing/2014/main" id="{67DF0520-E9F5-3D3B-BEEB-306D66D43225}"/>
                  </a:ext>
                </a:extLst>
              </p:cNvPr>
              <p:cNvSpPr/>
              <p:nvPr/>
            </p:nvSpPr>
            <p:spPr bwMode="gray">
              <a:xfrm>
                <a:off x="600516" y="2371730"/>
                <a:ext cx="253026" cy="259003"/>
              </a:xfrm>
              <a:custGeom>
                <a:avLst/>
                <a:gdLst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518668 w 518668"/>
                  <a:gd name="connsiteY2" fmla="*/ 672046 h 672046"/>
                  <a:gd name="connsiteX3" fmla="*/ 0 w 518668"/>
                  <a:gd name="connsiteY3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269058 w 518668"/>
                  <a:gd name="connsiteY2" fmla="*/ 35208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364308 w 518668"/>
                  <a:gd name="connsiteY2" fmla="*/ 16793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364308 w 518668"/>
                  <a:gd name="connsiteY2" fmla="*/ 19333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7364 w 518668"/>
                  <a:gd name="connsiteY2" fmla="*/ 17428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7111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6476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8668" h="697446">
                    <a:moveTo>
                      <a:pt x="0" y="697446"/>
                    </a:moveTo>
                    <a:lnTo>
                      <a:pt x="0" y="0"/>
                    </a:lnTo>
                    <a:lnTo>
                      <a:pt x="284616" y="164764"/>
                    </a:lnTo>
                    <a:lnTo>
                      <a:pt x="518668" y="697446"/>
                    </a:lnTo>
                    <a:lnTo>
                      <a:pt x="0" y="697446"/>
                    </a:lnTo>
                    <a:close/>
                  </a:path>
                </a:pathLst>
              </a:custGeom>
              <a:solidFill>
                <a:sysClr val="windowText" lastClr="000000">
                  <a:alpha val="30196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endParaRPr>
              </a:p>
            </p:txBody>
          </p:sp>
          <p:sp>
            <p:nvSpPr>
              <p:cNvPr id="7" name="육각형 6">
                <a:extLst>
                  <a:ext uri="{FF2B5EF4-FFF2-40B4-BE49-F238E27FC236}">
                    <a16:creationId xmlns:a16="http://schemas.microsoft.com/office/drawing/2014/main" id="{A564915F-72A4-4F0A-B589-4D57C803CDCC}"/>
                  </a:ext>
                </a:extLst>
              </p:cNvPr>
              <p:cNvSpPr/>
              <p:nvPr/>
            </p:nvSpPr>
            <p:spPr bwMode="gray">
              <a:xfrm rot="16200000" flipH="1">
                <a:off x="462417" y="2386143"/>
                <a:ext cx="285189" cy="251060"/>
              </a:xfrm>
              <a:prstGeom prst="hexagon">
                <a:avLst>
                  <a:gd name="adj" fmla="val 26897"/>
                  <a:gd name="vf" fmla="val 115470"/>
                </a:avLst>
              </a:prstGeom>
              <a:solidFill>
                <a:srgbClr val="003668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endParaRPr>
              </a:p>
            </p:txBody>
          </p:sp>
          <p:pic>
            <p:nvPicPr>
              <p:cNvPr id="8" name="Picture 2" descr="I:\Users\Administrator\Desktop\Vector Smart Object1.png">
                <a:extLst>
                  <a:ext uri="{FF2B5EF4-FFF2-40B4-BE49-F238E27FC236}">
                    <a16:creationId xmlns:a16="http://schemas.microsoft.com/office/drawing/2014/main" id="{29B5C0FD-B9DA-7277-8643-2E3DCAF6A7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 bwMode="gray">
              <a:xfrm>
                <a:off x="554247" y="2450706"/>
                <a:ext cx="124607" cy="1170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aphicFrame>
        <p:nvGraphicFramePr>
          <p:cNvPr id="9" name="Group 62">
            <a:extLst>
              <a:ext uri="{FF2B5EF4-FFF2-40B4-BE49-F238E27FC236}">
                <a16:creationId xmlns:a16="http://schemas.microsoft.com/office/drawing/2014/main" id="{C6288F3C-7300-B7DA-B55D-E4640EFD86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976079"/>
              </p:ext>
            </p:extLst>
          </p:nvPr>
        </p:nvGraphicFramePr>
        <p:xfrm>
          <a:off x="646904" y="624339"/>
          <a:ext cx="6481763" cy="1864930"/>
        </p:xfrm>
        <a:graphic>
          <a:graphicData uri="http://schemas.openxmlformats.org/drawingml/2006/table">
            <a:tbl>
              <a:tblPr/>
              <a:tblGrid>
                <a:gridCol w="482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7984">
                  <a:extLst>
                    <a:ext uri="{9D8B030D-6E8A-4147-A177-3AD203B41FA5}">
                      <a16:colId xmlns:a16="http://schemas.microsoft.com/office/drawing/2014/main" val="2881694756"/>
                    </a:ext>
                  </a:extLst>
                </a:gridCol>
                <a:gridCol w="1805732">
                  <a:extLst>
                    <a:ext uri="{9D8B030D-6E8A-4147-A177-3AD203B41FA5}">
                      <a16:colId xmlns:a16="http://schemas.microsoft.com/office/drawing/2014/main" val="3873906749"/>
                    </a:ext>
                  </a:extLst>
                </a:gridCol>
                <a:gridCol w="1901816">
                  <a:extLst>
                    <a:ext uri="{9D8B030D-6E8A-4147-A177-3AD203B41FA5}">
                      <a16:colId xmlns:a16="http://schemas.microsoft.com/office/drawing/2014/main" val="2379380463"/>
                    </a:ext>
                  </a:extLst>
                </a:gridCol>
                <a:gridCol w="643516">
                  <a:extLst>
                    <a:ext uri="{9D8B030D-6E8A-4147-A177-3AD203B41FA5}">
                      <a16:colId xmlns:a16="http://schemas.microsoft.com/office/drawing/2014/main" val="1026178845"/>
                    </a:ext>
                  </a:extLst>
                </a:gridCol>
              </a:tblGrid>
              <a:tr h="35804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분석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1: 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청년 유입 실체 파악                      필요데이터 수집 목록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안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1" lang="ko-KR" altLang="en-US" sz="11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noProof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1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36"/>
                  </a:ext>
                </a:extLst>
              </a:tr>
              <a:tr h="3475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연번</a:t>
                      </a: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데이터명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noProof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출처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활용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확보방안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1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연령별 인구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읍면동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KOSIS / 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행안부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18~24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세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vs 25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세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~39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세 분리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-70" normalizeH="0" baseline="0" noProof="0" dirty="0">
                          <a:ln>
                            <a:solidFill>
                              <a:srgbClr val="70AD47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+mn-cs"/>
                        </a:rPr>
                        <a:t>API</a:t>
                      </a:r>
                      <a:endParaRPr kumimoji="0" lang="ko-KR" altLang="en-US" sz="1050" b="0" i="0" u="none" strike="noStrike" kern="1200" cap="none" spc="-70" normalizeH="0" baseline="0" noProof="0" dirty="0">
                        <a:ln>
                          <a:solidFill>
                            <a:srgbClr val="70AD47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172823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2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전입전출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통계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통계청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/ KOSIS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청년 이동 패턴 분석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-70" normalizeH="0" baseline="0" noProof="0" dirty="0">
                          <a:ln>
                            <a:solidFill>
                              <a:srgbClr val="70AD47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+mn-cs"/>
                        </a:rPr>
                        <a:t>API</a:t>
                      </a:r>
                      <a:endParaRPr kumimoji="0" lang="ko-KR" altLang="en-US" sz="1050" b="0" i="0" u="none" strike="noStrike" kern="1200" cap="none" spc="-70" normalizeH="0" baseline="0" noProof="0" dirty="0">
                        <a:ln>
                          <a:solidFill>
                            <a:srgbClr val="70AD47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906626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3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대학 재학생 수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학교알리미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대학생 효과 분리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API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427444"/>
                  </a:ext>
                </a:extLst>
              </a:tr>
            </a:tbl>
          </a:graphicData>
        </a:graphic>
      </p:graphicFrame>
      <p:graphicFrame>
        <p:nvGraphicFramePr>
          <p:cNvPr id="11" name="Group 62">
            <a:extLst>
              <a:ext uri="{FF2B5EF4-FFF2-40B4-BE49-F238E27FC236}">
                <a16:creationId xmlns:a16="http://schemas.microsoft.com/office/drawing/2014/main" id="{0FCCA9D5-D8ED-1C0C-16E2-1E710D080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018838"/>
              </p:ext>
            </p:extLst>
          </p:nvPr>
        </p:nvGraphicFramePr>
        <p:xfrm>
          <a:off x="646904" y="2702568"/>
          <a:ext cx="6481763" cy="1499801"/>
        </p:xfrm>
        <a:graphic>
          <a:graphicData uri="http://schemas.openxmlformats.org/drawingml/2006/table">
            <a:tbl>
              <a:tblPr/>
              <a:tblGrid>
                <a:gridCol w="482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7984">
                  <a:extLst>
                    <a:ext uri="{9D8B030D-6E8A-4147-A177-3AD203B41FA5}">
                      <a16:colId xmlns:a16="http://schemas.microsoft.com/office/drawing/2014/main" val="2881694756"/>
                    </a:ext>
                  </a:extLst>
                </a:gridCol>
                <a:gridCol w="1805732">
                  <a:extLst>
                    <a:ext uri="{9D8B030D-6E8A-4147-A177-3AD203B41FA5}">
                      <a16:colId xmlns:a16="http://schemas.microsoft.com/office/drawing/2014/main" val="3873906749"/>
                    </a:ext>
                  </a:extLst>
                </a:gridCol>
                <a:gridCol w="1901816">
                  <a:extLst>
                    <a:ext uri="{9D8B030D-6E8A-4147-A177-3AD203B41FA5}">
                      <a16:colId xmlns:a16="http://schemas.microsoft.com/office/drawing/2014/main" val="2379380463"/>
                    </a:ext>
                  </a:extLst>
                </a:gridCol>
                <a:gridCol w="643516">
                  <a:extLst>
                    <a:ext uri="{9D8B030D-6E8A-4147-A177-3AD203B41FA5}">
                      <a16:colId xmlns:a16="http://schemas.microsoft.com/office/drawing/2014/main" val="1026178845"/>
                    </a:ext>
                  </a:extLst>
                </a:gridCol>
              </a:tblGrid>
              <a:tr h="35804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분석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2: 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지역 고용 연계성                        필요데이터 수집 목록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안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1" lang="ko-KR" altLang="en-US" sz="11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noProof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1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36"/>
                  </a:ext>
                </a:extLst>
              </a:tr>
              <a:tr h="3475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연번</a:t>
                      </a: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데이터명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noProof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출처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활용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확보방안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1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통근통학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인구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인구총조사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마이크로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거주지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-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근무지 연결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noProof="0" dirty="0">
                          <a:ln>
                            <a:solidFill>
                              <a:srgbClr val="70AD47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+mn-cs"/>
                        </a:rPr>
                        <a:t>신청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172823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2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사업체조사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종사자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통계청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/ KOSIS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산업별 고용 규모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-70" normalizeH="0" baseline="0" noProof="0" dirty="0">
                          <a:ln>
                            <a:solidFill>
                              <a:srgbClr val="70AD47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+mn-cs"/>
                        </a:rPr>
                        <a:t>CSV</a:t>
                      </a:r>
                      <a:endParaRPr kumimoji="0" lang="ko-KR" altLang="en-US" sz="1050" b="0" i="0" u="none" strike="noStrike" kern="1200" cap="none" spc="-70" normalizeH="0" baseline="0" noProof="0" dirty="0">
                        <a:ln>
                          <a:solidFill>
                            <a:srgbClr val="70AD47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906626"/>
                  </a:ext>
                </a:extLst>
              </a:tr>
            </a:tbl>
          </a:graphicData>
        </a:graphic>
      </p:graphicFrame>
      <p:graphicFrame>
        <p:nvGraphicFramePr>
          <p:cNvPr id="12" name="Group 62">
            <a:extLst>
              <a:ext uri="{FF2B5EF4-FFF2-40B4-BE49-F238E27FC236}">
                <a16:creationId xmlns:a16="http://schemas.microsoft.com/office/drawing/2014/main" id="{EE5C91CC-B403-9F12-29FF-098B4DE18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479920"/>
              </p:ext>
            </p:extLst>
          </p:nvPr>
        </p:nvGraphicFramePr>
        <p:xfrm>
          <a:off x="646903" y="4415668"/>
          <a:ext cx="6481763" cy="2595188"/>
        </p:xfrm>
        <a:graphic>
          <a:graphicData uri="http://schemas.openxmlformats.org/drawingml/2006/table">
            <a:tbl>
              <a:tblPr/>
              <a:tblGrid>
                <a:gridCol w="482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7984">
                  <a:extLst>
                    <a:ext uri="{9D8B030D-6E8A-4147-A177-3AD203B41FA5}">
                      <a16:colId xmlns:a16="http://schemas.microsoft.com/office/drawing/2014/main" val="2881694756"/>
                    </a:ext>
                  </a:extLst>
                </a:gridCol>
                <a:gridCol w="1805732">
                  <a:extLst>
                    <a:ext uri="{9D8B030D-6E8A-4147-A177-3AD203B41FA5}">
                      <a16:colId xmlns:a16="http://schemas.microsoft.com/office/drawing/2014/main" val="3873906749"/>
                    </a:ext>
                  </a:extLst>
                </a:gridCol>
                <a:gridCol w="1901816">
                  <a:extLst>
                    <a:ext uri="{9D8B030D-6E8A-4147-A177-3AD203B41FA5}">
                      <a16:colId xmlns:a16="http://schemas.microsoft.com/office/drawing/2014/main" val="2379380463"/>
                    </a:ext>
                  </a:extLst>
                </a:gridCol>
                <a:gridCol w="643516">
                  <a:extLst>
                    <a:ext uri="{9D8B030D-6E8A-4147-A177-3AD203B41FA5}">
                      <a16:colId xmlns:a16="http://schemas.microsoft.com/office/drawing/2014/main" val="1026178845"/>
                    </a:ext>
                  </a:extLst>
                </a:gridCol>
              </a:tblGrid>
              <a:tr h="35804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분석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3: 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공간 양극화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성장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vs 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쇠퇴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)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                      필요데이터 수집 목록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안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1" lang="ko-KR" altLang="en-US" sz="11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noProof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1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36"/>
                  </a:ext>
                </a:extLst>
              </a:tr>
              <a:tr h="3475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연번</a:t>
                      </a: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데이터명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noProof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출처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활용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확보방안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1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읍면동별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인구변화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KOSIS / 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행안부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4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유형 분류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급성장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/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완만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/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정체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/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쇠퇴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-70" normalizeH="0" baseline="0" noProof="0" dirty="0">
                          <a:ln>
                            <a:solidFill>
                              <a:srgbClr val="70AD47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+mn-cs"/>
                        </a:rPr>
                        <a:t>API</a:t>
                      </a:r>
                      <a:endParaRPr kumimoji="0" lang="ko-KR" altLang="en-US" sz="1050" b="0" i="0" u="none" strike="noStrike" kern="1200" cap="none" spc="-70" normalizeH="0" baseline="0" noProof="0" dirty="0">
                        <a:ln>
                          <a:solidFill>
                            <a:srgbClr val="70AD47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172823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2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고령화율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읍면동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KOSIS / 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행안부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쇠퇴 지표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-70" normalizeH="0" baseline="0" noProof="0" dirty="0">
                          <a:ln>
                            <a:solidFill>
                              <a:srgbClr val="70AD47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+mn-cs"/>
                        </a:rPr>
                        <a:t>API</a:t>
                      </a:r>
                      <a:endParaRPr kumimoji="0" lang="ko-KR" altLang="en-US" sz="1050" b="0" i="0" u="none" strike="noStrike" kern="1200" cap="none" spc="-70" normalizeH="0" baseline="0" noProof="0" dirty="0">
                        <a:ln>
                          <a:solidFill>
                            <a:srgbClr val="70AD47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906626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3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빈집 현황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읍면동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아산시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/ 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국토부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쇠퇴 심각도 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협조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0" lang="ko-KR" altLang="en-US" sz="100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대체가능</a:t>
                      </a:r>
                      <a:r>
                        <a:rPr kumimoji="0" lang="en-US" altLang="ko-KR" sz="100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0" lang="ko-KR" altLang="en-US" sz="100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427444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4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건축물 노후도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건축물대장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/ 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국토부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주거환경 진단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API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075848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5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상권 현황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소상공인진흥공단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상권 활력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/ 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공실률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CSV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478210"/>
                  </a:ext>
                </a:extLst>
              </a:tr>
            </a:tbl>
          </a:graphicData>
        </a:graphic>
      </p:graphicFrame>
      <p:graphicFrame>
        <p:nvGraphicFramePr>
          <p:cNvPr id="13" name="Group 62">
            <a:extLst>
              <a:ext uri="{FF2B5EF4-FFF2-40B4-BE49-F238E27FC236}">
                <a16:creationId xmlns:a16="http://schemas.microsoft.com/office/drawing/2014/main" id="{DFF75B40-87E2-8175-3941-E976C37EC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561395"/>
              </p:ext>
            </p:extLst>
          </p:nvPr>
        </p:nvGraphicFramePr>
        <p:xfrm>
          <a:off x="646903" y="7224155"/>
          <a:ext cx="6481763" cy="2960317"/>
        </p:xfrm>
        <a:graphic>
          <a:graphicData uri="http://schemas.openxmlformats.org/drawingml/2006/table">
            <a:tbl>
              <a:tblPr/>
              <a:tblGrid>
                <a:gridCol w="482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7984">
                  <a:extLst>
                    <a:ext uri="{9D8B030D-6E8A-4147-A177-3AD203B41FA5}">
                      <a16:colId xmlns:a16="http://schemas.microsoft.com/office/drawing/2014/main" val="2881694756"/>
                    </a:ext>
                  </a:extLst>
                </a:gridCol>
                <a:gridCol w="1805732">
                  <a:extLst>
                    <a:ext uri="{9D8B030D-6E8A-4147-A177-3AD203B41FA5}">
                      <a16:colId xmlns:a16="http://schemas.microsoft.com/office/drawing/2014/main" val="3873906749"/>
                    </a:ext>
                  </a:extLst>
                </a:gridCol>
                <a:gridCol w="1901816">
                  <a:extLst>
                    <a:ext uri="{9D8B030D-6E8A-4147-A177-3AD203B41FA5}">
                      <a16:colId xmlns:a16="http://schemas.microsoft.com/office/drawing/2014/main" val="2379380463"/>
                    </a:ext>
                  </a:extLst>
                </a:gridCol>
                <a:gridCol w="643516">
                  <a:extLst>
                    <a:ext uri="{9D8B030D-6E8A-4147-A177-3AD203B41FA5}">
                      <a16:colId xmlns:a16="http://schemas.microsoft.com/office/drawing/2014/main" val="1026178845"/>
                    </a:ext>
                  </a:extLst>
                </a:gridCol>
              </a:tblGrid>
              <a:tr h="35804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분석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4: 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인프라 수급 갭                               필요데이터 수집 목록 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1" lang="ko-KR" altLang="en-US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안</a:t>
                      </a:r>
                      <a:r>
                        <a:rPr kumimoji="1" lang="en-US" altLang="ko-KR" sz="110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1" lang="ko-KR" altLang="en-US" sz="11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noProof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050" b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endParaRPr kumimoji="1" lang="ko-KR" altLang="en-US" sz="1100" b="1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  <a:cs typeface="KOPUBWORLDDOTUM MEDIUM" pitchFamily="2" charset="-127"/>
                      </a:endParaRP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36"/>
                  </a:ext>
                </a:extLst>
              </a:tr>
              <a:tr h="3475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연번</a:t>
                      </a:r>
                    </a:p>
                  </a:txBody>
                  <a:tcPr marT="45729" marB="45729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데이터명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noProof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출처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활용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ko-KR" altLang="en-US" sz="1050" b="1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  <a:cs typeface="KOPUBWORLDDOTUM MEDIUM" pitchFamily="2" charset="-127"/>
                        </a:rPr>
                        <a:t>확보방안</a:t>
                      </a:r>
                    </a:p>
                  </a:txBody>
                  <a:tcPr marT="45729" marB="45729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1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학교 현황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학급당 학생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)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학교알리미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과밀도 측정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(</a:t>
                      </a: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탕정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30+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명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?)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-70" normalizeH="0" baseline="0" noProof="0" dirty="0">
                          <a:ln>
                            <a:solidFill>
                              <a:srgbClr val="70AD47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+mn-cs"/>
                        </a:rPr>
                        <a:t>API</a:t>
                      </a:r>
                      <a:endParaRPr kumimoji="0" lang="ko-KR" altLang="en-US" sz="1050" b="0" i="0" u="none" strike="noStrike" kern="1200" cap="none" spc="-70" normalizeH="0" baseline="0" noProof="0" dirty="0">
                        <a:ln>
                          <a:solidFill>
                            <a:srgbClr val="70AD47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172823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2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어린이집 현황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아이사랑포털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보육시설 접근성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-70" normalizeH="0" baseline="0" noProof="0" dirty="0">
                          <a:ln>
                            <a:solidFill>
                              <a:srgbClr val="70AD47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+mn-cs"/>
                        </a:rPr>
                        <a:t>CSV</a:t>
                      </a:r>
                      <a:endParaRPr kumimoji="0" lang="ko-KR" altLang="en-US" sz="1050" b="0" i="0" u="none" strike="noStrike" kern="1200" cap="none" spc="-70" normalizeH="0" baseline="0" noProof="0" dirty="0">
                        <a:ln>
                          <a:solidFill>
                            <a:srgbClr val="70AD47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906626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3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의료시설 분포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건강보험심사평가원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의료접근성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API</a:t>
                      </a:r>
                      <a:endParaRPr kumimoji="0" lang="ko-KR" altLang="en-US" sz="100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427444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4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도서관 현황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도서관정보나루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문화시설 갭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(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인구당 좌석수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API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075848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5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대중교통 노선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/ 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정류장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 err="1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국토부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/ </a:t>
                      </a: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아산시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교통 접근성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CSV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478210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0"/>
                        </a:spcAft>
                        <a:buClrTx/>
                        <a:buSzTx/>
                        <a:buFont typeface="KoPub돋움체 Light" pitchFamily="2" charset="2"/>
                        <a:buNone/>
                        <a:tabLst/>
                        <a:defRPr/>
                      </a:pPr>
                      <a:r>
                        <a:rPr kumimoji="1" lang="en-US" altLang="ko-KR" sz="1050" b="0" i="0" kern="0" dirty="0">
                          <a:ln>
                            <a:solidFill>
                              <a:schemeClr val="accent6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6</a:t>
                      </a:r>
                      <a:endParaRPr kumimoji="1" lang="ko-KR" altLang="en-US" sz="1050" b="0" i="0" kern="0" dirty="0">
                        <a:ln>
                          <a:solidFill>
                            <a:schemeClr val="accent6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36000" marR="36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행정구역 경계 </a:t>
                      </a: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(SHP)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국토정보플랫폼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공간 시각화 기반</a:t>
                      </a:r>
                      <a:endParaRPr kumimoji="0" lang="en-US" altLang="ko-KR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50" b="0" i="0" u="none" strike="noStrike" kern="1200" cap="none" spc="-70" normalizeH="0" baseline="0" dirty="0">
                          <a:ln>
                            <a:solidFill>
                              <a:srgbClr val="A5C249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KoPub돋움체 Medium" panose="00000600000000000000" pitchFamily="2" charset="-127"/>
                          <a:ea typeface="KoPub돋움체 Medium" panose="00000600000000000000" pitchFamily="2" charset="-127"/>
                          <a:cs typeface="KoPubWorldDotum Medium" pitchFamily="2" charset="-127"/>
                        </a:rPr>
                        <a:t>SHP</a:t>
                      </a:r>
                      <a:endParaRPr kumimoji="0" lang="ko-KR" altLang="en-US" sz="1050" b="0" i="0" u="none" strike="noStrike" kern="1200" cap="none" spc="-70" normalizeH="0" baseline="0" dirty="0">
                        <a:ln>
                          <a:solidFill>
                            <a:srgbClr val="A5C249">
                              <a:shade val="50000"/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KoPub돋움체 Medium" panose="00000600000000000000" pitchFamily="2" charset="-127"/>
                        <a:ea typeface="KoPub돋움체 Medium" panose="00000600000000000000" pitchFamily="2" charset="-127"/>
                        <a:cs typeface="KoPubWorldDotum Medium" pitchFamily="2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7E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087232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670FC03-9564-85C0-086D-3E570444A97A}"/>
              </a:ext>
            </a:extLst>
          </p:cNvPr>
          <p:cNvSpPr txBox="1"/>
          <p:nvPr/>
        </p:nvSpPr>
        <p:spPr>
          <a:xfrm>
            <a:off x="646903" y="10312137"/>
            <a:ext cx="47837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ko-KR" sz="800" b="0" i="0" u="none" strike="noStrike" kern="1200" cap="none" spc="-70" normalizeH="0" baseline="0" dirty="0">
                <a:ln>
                  <a:solidFill>
                    <a:srgbClr val="A5C249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Dotum Medium" pitchFamily="2" charset="-127"/>
              </a:rPr>
              <a:t>* </a:t>
            </a:r>
            <a:r>
              <a:rPr kumimoji="0" lang="ko-KR" altLang="en-US" sz="800" b="0" i="0" u="none" strike="noStrike" kern="1200" cap="none" spc="-70" normalizeH="0" baseline="0" dirty="0">
                <a:ln>
                  <a:solidFill>
                    <a:srgbClr val="A5C249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Dotum Medium" pitchFamily="2" charset="-127"/>
              </a:rPr>
              <a:t>각 데이터마다 활용 방안에 따라 다양한 출처가 존재하므로</a:t>
            </a:r>
            <a:r>
              <a:rPr kumimoji="0" lang="en-US" altLang="ko-KR" sz="800" b="0" i="0" u="none" strike="noStrike" kern="1200" cap="none" spc="-70" normalizeH="0" baseline="0" dirty="0">
                <a:ln>
                  <a:solidFill>
                    <a:srgbClr val="A5C249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Dotum Medium" pitchFamily="2" charset="-127"/>
              </a:rPr>
              <a:t>, </a:t>
            </a:r>
            <a:r>
              <a:rPr kumimoji="0" lang="ko-KR" altLang="en-US" sz="800" b="0" i="0" u="none" strike="noStrike" kern="1200" cap="none" spc="-70" normalizeH="0" baseline="0" dirty="0">
                <a:ln>
                  <a:solidFill>
                    <a:srgbClr val="A5C249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Dotum Medium" pitchFamily="2" charset="-127"/>
              </a:rPr>
              <a:t>출처는 변경 될 수 있습니다</a:t>
            </a:r>
            <a:r>
              <a:rPr kumimoji="0" lang="en-US" altLang="ko-KR" sz="800" b="0" i="0" u="none" strike="noStrike" kern="1200" cap="none" spc="-70" normalizeH="0" baseline="0" dirty="0">
                <a:ln>
                  <a:solidFill>
                    <a:srgbClr val="A5C249">
                      <a:shade val="50000"/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Dotum Medium" pitchFamily="2" charset="-127"/>
              </a:rPr>
              <a:t>.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93420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3D0162-B029-C80D-6413-89C4EBB17E1D}"/>
              </a:ext>
            </a:extLst>
          </p:cNvPr>
          <p:cNvSpPr txBox="1"/>
          <p:nvPr/>
        </p:nvSpPr>
        <p:spPr>
          <a:xfrm>
            <a:off x="-1730951" y="239433"/>
            <a:ext cx="1904206" cy="669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/>
              <a:t>분석 프로세스</a:t>
            </a:r>
            <a:endParaRPr lang="en-US" altLang="ko-KR" sz="1874" b="1" dirty="0"/>
          </a:p>
          <a:p>
            <a:r>
              <a:rPr lang="en-US" altLang="ko-KR" sz="1874" b="1" dirty="0"/>
              <a:t>(1</a:t>
            </a:r>
            <a:r>
              <a:rPr lang="ko-KR" altLang="en-US" sz="1874" b="1" dirty="0"/>
              <a:t>안</a:t>
            </a:r>
            <a:r>
              <a:rPr lang="en-US" altLang="ko-KR" sz="1874" b="1" dirty="0"/>
              <a:t>)</a:t>
            </a:r>
            <a:endParaRPr lang="ko-KR" altLang="en-US" sz="1874" b="1" dirty="0"/>
          </a:p>
        </p:txBody>
      </p: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18783A0F-0210-E017-63AA-EFB6C8002F4B}"/>
              </a:ext>
            </a:extLst>
          </p:cNvPr>
          <p:cNvGrpSpPr/>
          <p:nvPr/>
        </p:nvGrpSpPr>
        <p:grpSpPr>
          <a:xfrm>
            <a:off x="52573" y="1819652"/>
            <a:ext cx="7659999" cy="2455398"/>
            <a:chOff x="52573" y="609977"/>
            <a:chExt cx="7659999" cy="2455398"/>
          </a:xfrm>
        </p:grpSpPr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92BE5770-3832-37E6-93FD-3A9008CC9133}"/>
                </a:ext>
              </a:extLst>
            </p:cNvPr>
            <p:cNvGrpSpPr/>
            <p:nvPr/>
          </p:nvGrpSpPr>
          <p:grpSpPr>
            <a:xfrm>
              <a:off x="52573" y="609977"/>
              <a:ext cx="1767624" cy="1397941"/>
              <a:chOff x="1047690" y="618979"/>
              <a:chExt cx="1328043" cy="1397941"/>
            </a:xfrm>
          </p:grpSpPr>
          <p:sp>
            <p:nvSpPr>
              <p:cNvPr id="3" name="직사각형 2">
                <a:extLst>
                  <a:ext uri="{FF2B5EF4-FFF2-40B4-BE49-F238E27FC236}">
                    <a16:creationId xmlns:a16="http://schemas.microsoft.com/office/drawing/2014/main" id="{1B1C8FDA-83F2-23AE-2BD7-D275CB7A62A1}"/>
                  </a:ext>
                </a:extLst>
              </p:cNvPr>
              <p:cNvSpPr/>
              <p:nvPr/>
            </p:nvSpPr>
            <p:spPr>
              <a:xfrm>
                <a:off x="1047690" y="618979"/>
                <a:ext cx="1328043" cy="1397941"/>
              </a:xfrm>
              <a:prstGeom prst="rect">
                <a:avLst/>
              </a:prstGeom>
              <a:noFill/>
              <a:ln w="17463" cap="flat">
                <a:solidFill>
                  <a:srgbClr val="1877D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B06E05-FDD5-2F62-C985-4CE14DD9973E}"/>
                  </a:ext>
                </a:extLst>
              </p:cNvPr>
              <p:cNvSpPr txBox="1"/>
              <p:nvPr/>
            </p:nvSpPr>
            <p:spPr>
              <a:xfrm>
                <a:off x="1125142" y="703787"/>
                <a:ext cx="1109032" cy="230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125" b="1" spc="0" baseline="0" dirty="0">
                    <a:ln/>
                    <a:solidFill>
                      <a:srgbClr val="1877D1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청년</a:t>
                </a:r>
                <a:r>
                  <a:rPr lang="ko-KR" altLang="en-US" sz="1125" b="1" spc="0" baseline="0" dirty="0">
                    <a:ln/>
                    <a:solidFill>
                      <a:srgbClr val="1877D1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1125" b="1" spc="0" baseline="0" dirty="0">
                    <a:ln/>
                    <a:solidFill>
                      <a:srgbClr val="1877D1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유입</a:t>
                </a:r>
                <a:r>
                  <a:rPr lang="ko-KR" altLang="en-US" sz="1125" b="1" spc="0" baseline="0" dirty="0">
                    <a:ln/>
                    <a:solidFill>
                      <a:srgbClr val="1877D1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1125" b="1" spc="0" baseline="0" dirty="0">
                    <a:ln/>
                    <a:solidFill>
                      <a:srgbClr val="1877D1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실체</a:t>
                </a:r>
                <a:r>
                  <a:rPr lang="ko-KR" altLang="en-US" sz="1125" b="1" spc="0" baseline="0" dirty="0">
                    <a:ln/>
                    <a:solidFill>
                      <a:srgbClr val="1877D1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1125" b="1" spc="0" baseline="0" dirty="0">
                    <a:ln/>
                    <a:solidFill>
                      <a:srgbClr val="1877D1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파악</a:t>
                </a:r>
              </a:p>
            </p:txBody>
          </p:sp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A2AD796B-833D-F13B-C2E0-16A9936E7C3C}"/>
                  </a:ext>
                </a:extLst>
              </p:cNvPr>
              <p:cNvSpPr/>
              <p:nvPr/>
            </p:nvSpPr>
            <p:spPr>
              <a:xfrm>
                <a:off x="1187484" y="968464"/>
                <a:ext cx="1048455" cy="6989"/>
              </a:xfrm>
              <a:custGeom>
                <a:avLst/>
                <a:gdLst>
                  <a:gd name="csX0" fmla="*/ 0 w 1048455"/>
                  <a:gd name="csY0" fmla="*/ 0 h 6989"/>
                  <a:gd name="csX1" fmla="*/ 1048456 w 1048455"/>
                  <a:gd name="csY1" fmla="*/ 0 h 69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48455" h="6989">
                    <a:moveTo>
                      <a:pt x="0" y="0"/>
                    </a:moveTo>
                    <a:lnTo>
                      <a:pt x="1048456" y="0"/>
                    </a:lnTo>
                  </a:path>
                </a:pathLst>
              </a:custGeom>
              <a:ln w="6985" cap="flat">
                <a:solidFill>
                  <a:srgbClr val="1877D1">
                    <a:alpha val="30000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61FF53-F374-55CB-C73C-9A7F35B87459}"/>
                  </a:ext>
                </a:extLst>
              </p:cNvPr>
              <p:cNvSpPr txBox="1"/>
              <p:nvPr/>
            </p:nvSpPr>
            <p:spPr>
              <a:xfrm>
                <a:off x="1386447" y="1038925"/>
                <a:ext cx="681592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cs typeface="Arial"/>
                    <a:sym typeface="Arial"/>
                    <a:rtl val="0"/>
                  </a:rPr>
                  <a:t>9.5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만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청년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중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EE18D5E-0F9C-A9FC-E414-9B932E9CF14F}"/>
                  </a:ext>
                </a:extLst>
              </p:cNvPr>
              <p:cNvSpPr txBox="1"/>
              <p:nvPr/>
            </p:nvSpPr>
            <p:spPr>
              <a:xfrm>
                <a:off x="1386447" y="1248916"/>
                <a:ext cx="672213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실제</a:t>
                </a:r>
                <a:r>
                  <a:rPr lang="ko-KR" altLang="en-US" sz="900" spc="0" baseline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정착은</a:t>
                </a:r>
                <a:r>
                  <a:rPr lang="ko-KR" altLang="en-US" sz="900" spc="0" baseline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?</a:t>
                </a: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FFE0D2C1-C429-BC3B-DB8B-5772A3DEF51F}"/>
                  </a:ext>
                </a:extLst>
              </p:cNvPr>
              <p:cNvSpPr/>
              <p:nvPr/>
            </p:nvSpPr>
            <p:spPr>
              <a:xfrm>
                <a:off x="1187484" y="1492692"/>
                <a:ext cx="1048455" cy="6989"/>
              </a:xfrm>
              <a:custGeom>
                <a:avLst/>
                <a:gdLst>
                  <a:gd name="csX0" fmla="*/ 0 w 1048455"/>
                  <a:gd name="csY0" fmla="*/ 0 h 6989"/>
                  <a:gd name="csX1" fmla="*/ 1048456 w 1048455"/>
                  <a:gd name="csY1" fmla="*/ 0 h 69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48455" h="6989">
                    <a:moveTo>
                      <a:pt x="0" y="0"/>
                    </a:moveTo>
                    <a:lnTo>
                      <a:pt x="1048456" y="0"/>
                    </a:lnTo>
                  </a:path>
                </a:pathLst>
              </a:custGeom>
              <a:ln w="6985" cap="flat">
                <a:solidFill>
                  <a:srgbClr val="E0E0E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F3B2D4-6B6C-837B-A63D-6033D63ADDA3}"/>
                  </a:ext>
                </a:extLst>
              </p:cNvPr>
              <p:cNvSpPr txBox="1"/>
              <p:nvPr/>
            </p:nvSpPr>
            <p:spPr>
              <a:xfrm>
                <a:off x="1178734" y="1565374"/>
                <a:ext cx="1001852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대학생</a:t>
                </a:r>
                <a:r>
                  <a:rPr lang="ko-KR" altLang="en-US" sz="825" spc="0" baseline="0">
                    <a:ln/>
                    <a:solidFill>
                      <a:srgbClr val="66666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분리</a:t>
                </a:r>
                <a:r>
                  <a:rPr lang="ko-KR" altLang="en-US" sz="825" spc="0" baseline="0">
                    <a:ln/>
                    <a:solidFill>
                      <a:srgbClr val="66666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집계</a:t>
                </a:r>
                <a:r>
                  <a:rPr lang="ko-KR" altLang="en-US" sz="825" spc="0" baseline="0">
                    <a:ln/>
                    <a:solidFill>
                      <a:srgbClr val="66666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필요</a:t>
                </a:r>
              </a:p>
            </p:txBody>
          </p:sp>
        </p:grp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28038AE5-9A9D-5A0C-57C9-8955FB66934D}"/>
                </a:ext>
              </a:extLst>
            </p:cNvPr>
            <p:cNvGrpSpPr/>
            <p:nvPr/>
          </p:nvGrpSpPr>
          <p:grpSpPr>
            <a:xfrm>
              <a:off x="2032160" y="610575"/>
              <a:ext cx="1767625" cy="1397941"/>
              <a:chOff x="2515528" y="618979"/>
              <a:chExt cx="1328043" cy="1397941"/>
            </a:xfrm>
          </p:grpSpPr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8610EAD4-2BD5-601C-8D27-3A7906132360}"/>
                  </a:ext>
                </a:extLst>
              </p:cNvPr>
              <p:cNvSpPr/>
              <p:nvPr/>
            </p:nvSpPr>
            <p:spPr>
              <a:xfrm>
                <a:off x="2515528" y="618979"/>
                <a:ext cx="1328043" cy="1397941"/>
              </a:xfrm>
              <a:prstGeom prst="rect">
                <a:avLst/>
              </a:prstGeom>
              <a:noFill/>
              <a:ln w="17463" cap="flat">
                <a:solidFill>
                  <a:srgbClr val="1EA646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CD1B99D-6EF3-4107-BB24-B0F09CBDE155}"/>
                  </a:ext>
                </a:extLst>
              </p:cNvPr>
              <p:cNvSpPr txBox="1"/>
              <p:nvPr/>
            </p:nvSpPr>
            <p:spPr>
              <a:xfrm>
                <a:off x="2674282" y="703787"/>
                <a:ext cx="975057" cy="230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125" b="1" spc="0" baseline="0" dirty="0">
                    <a:ln/>
                    <a:solidFill>
                      <a:srgbClr val="1EA646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지역</a:t>
                </a:r>
                <a:r>
                  <a:rPr lang="ko-KR" altLang="en-US" sz="1125" b="1" spc="0" baseline="0" dirty="0">
                    <a:ln/>
                    <a:solidFill>
                      <a:srgbClr val="1EA64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1125" b="1" spc="0" baseline="0" dirty="0">
                    <a:ln/>
                    <a:solidFill>
                      <a:srgbClr val="1EA64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고용</a:t>
                </a:r>
                <a:r>
                  <a:rPr lang="ko-KR" altLang="en-US" sz="1125" b="1" spc="0" baseline="0" dirty="0">
                    <a:ln/>
                    <a:solidFill>
                      <a:srgbClr val="1EA64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1125" b="1" spc="0" baseline="0" dirty="0">
                    <a:ln/>
                    <a:solidFill>
                      <a:srgbClr val="1EA64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연계성</a:t>
                </a: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289E028E-0D58-6DB7-97B4-C7622D6F8BDB}"/>
                  </a:ext>
                </a:extLst>
              </p:cNvPr>
              <p:cNvSpPr/>
              <p:nvPr/>
            </p:nvSpPr>
            <p:spPr>
              <a:xfrm>
                <a:off x="2655322" y="968464"/>
                <a:ext cx="1048455" cy="6989"/>
              </a:xfrm>
              <a:custGeom>
                <a:avLst/>
                <a:gdLst>
                  <a:gd name="csX0" fmla="*/ 0 w 1048455"/>
                  <a:gd name="csY0" fmla="*/ 0 h 6989"/>
                  <a:gd name="csX1" fmla="*/ 1048456 w 1048455"/>
                  <a:gd name="csY1" fmla="*/ 0 h 69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48455" h="6989">
                    <a:moveTo>
                      <a:pt x="0" y="0"/>
                    </a:moveTo>
                    <a:lnTo>
                      <a:pt x="1048456" y="0"/>
                    </a:lnTo>
                  </a:path>
                </a:pathLst>
              </a:custGeom>
              <a:ln w="6985" cap="flat">
                <a:solidFill>
                  <a:srgbClr val="1EA646">
                    <a:alpha val="30000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11E0E6-FA26-92B5-FA63-12801C45D65B}"/>
                  </a:ext>
                </a:extLst>
              </p:cNvPr>
              <p:cNvSpPr txBox="1"/>
              <p:nvPr/>
            </p:nvSpPr>
            <p:spPr>
              <a:xfrm>
                <a:off x="2816509" y="1056985"/>
                <a:ext cx="742165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cs typeface="Arial"/>
                    <a:sym typeface="Arial"/>
                    <a:rtl val="0"/>
                  </a:rPr>
                  <a:t>13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만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고용자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중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4A5D3A-560F-1C05-58B2-D0E16B3CA038}"/>
                  </a:ext>
                </a:extLst>
              </p:cNvPr>
              <p:cNvSpPr txBox="1"/>
              <p:nvPr/>
            </p:nvSpPr>
            <p:spPr>
              <a:xfrm>
                <a:off x="2825049" y="1230426"/>
                <a:ext cx="756090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아산시민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비율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?</a:t>
                </a: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7679B9AA-96CB-D809-2AE7-7C2073148C41}"/>
                  </a:ext>
                </a:extLst>
              </p:cNvPr>
              <p:cNvSpPr/>
              <p:nvPr/>
            </p:nvSpPr>
            <p:spPr>
              <a:xfrm>
                <a:off x="2655322" y="1492692"/>
                <a:ext cx="1048455" cy="6989"/>
              </a:xfrm>
              <a:custGeom>
                <a:avLst/>
                <a:gdLst>
                  <a:gd name="csX0" fmla="*/ 0 w 1048455"/>
                  <a:gd name="csY0" fmla="*/ 0 h 6989"/>
                  <a:gd name="csX1" fmla="*/ 1048456 w 1048455"/>
                  <a:gd name="csY1" fmla="*/ 0 h 69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48455" h="6989">
                    <a:moveTo>
                      <a:pt x="0" y="0"/>
                    </a:moveTo>
                    <a:lnTo>
                      <a:pt x="1048456" y="0"/>
                    </a:lnTo>
                  </a:path>
                </a:pathLst>
              </a:custGeom>
              <a:ln w="6985" cap="flat">
                <a:solidFill>
                  <a:srgbClr val="E0E0E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A128DD-8462-D397-5BE6-FE999771F831}"/>
                  </a:ext>
                </a:extLst>
              </p:cNvPr>
              <p:cNvSpPr txBox="1"/>
              <p:nvPr/>
            </p:nvSpPr>
            <p:spPr>
              <a:xfrm>
                <a:off x="2755436" y="1565374"/>
                <a:ext cx="812738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통근자</a:t>
                </a:r>
                <a:r>
                  <a:rPr lang="ko-KR" altLang="en-US" sz="825" spc="0" baseline="0">
                    <a:ln/>
                    <a:solidFill>
                      <a:srgbClr val="66666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분석</a:t>
                </a:r>
                <a:r>
                  <a:rPr lang="ko-KR" altLang="en-US" sz="825" spc="0" baseline="0">
                    <a:ln/>
                    <a:solidFill>
                      <a:srgbClr val="66666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필요</a:t>
                </a:r>
              </a:p>
            </p:txBody>
          </p:sp>
        </p:grp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6F92861F-1FDC-D7D6-A288-D422556C954C}"/>
                </a:ext>
              </a:extLst>
            </p:cNvPr>
            <p:cNvGrpSpPr/>
            <p:nvPr/>
          </p:nvGrpSpPr>
          <p:grpSpPr>
            <a:xfrm>
              <a:off x="3992386" y="620178"/>
              <a:ext cx="1767625" cy="1397941"/>
              <a:chOff x="3983366" y="618979"/>
              <a:chExt cx="1328043" cy="1397941"/>
            </a:xfrm>
          </p:grpSpPr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19D4E1A0-D757-3FE7-7D21-E1E6D575C491}"/>
                  </a:ext>
                </a:extLst>
              </p:cNvPr>
              <p:cNvSpPr/>
              <p:nvPr/>
            </p:nvSpPr>
            <p:spPr>
              <a:xfrm>
                <a:off x="3983366" y="618979"/>
                <a:ext cx="1328043" cy="1397941"/>
              </a:xfrm>
              <a:prstGeom prst="rect">
                <a:avLst/>
              </a:prstGeom>
              <a:noFill/>
              <a:ln w="17463" cap="flat">
                <a:solidFill>
                  <a:srgbClr val="8531B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7AE51F-2A0A-1FEC-3568-16B5934CFFAA}"/>
                  </a:ext>
                </a:extLst>
              </p:cNvPr>
              <p:cNvSpPr txBox="1"/>
              <p:nvPr/>
            </p:nvSpPr>
            <p:spPr>
              <a:xfrm>
                <a:off x="4235206" y="712254"/>
                <a:ext cx="841082" cy="230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125" b="1" spc="0" baseline="0" dirty="0">
                    <a:ln/>
                    <a:solidFill>
                      <a:srgbClr val="8531B0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산업구조</a:t>
                </a:r>
                <a:r>
                  <a:rPr lang="ko-KR" altLang="en-US" sz="1125" b="1" spc="0" baseline="0" dirty="0">
                    <a:ln/>
                    <a:solidFill>
                      <a:srgbClr val="8531B0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1125" b="1" spc="0" baseline="0" dirty="0">
                    <a:ln/>
                    <a:solidFill>
                      <a:srgbClr val="8531B0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진단</a:t>
                </a: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735F5C70-14DE-3820-EC56-FF2D05A7501E}"/>
                  </a:ext>
                </a:extLst>
              </p:cNvPr>
              <p:cNvSpPr/>
              <p:nvPr/>
            </p:nvSpPr>
            <p:spPr>
              <a:xfrm>
                <a:off x="4123160" y="968464"/>
                <a:ext cx="1048455" cy="6989"/>
              </a:xfrm>
              <a:custGeom>
                <a:avLst/>
                <a:gdLst>
                  <a:gd name="csX0" fmla="*/ 0 w 1048455"/>
                  <a:gd name="csY0" fmla="*/ 0 h 6989"/>
                  <a:gd name="csX1" fmla="*/ 1048456 w 1048455"/>
                  <a:gd name="csY1" fmla="*/ 0 h 69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48455" h="6989">
                    <a:moveTo>
                      <a:pt x="0" y="0"/>
                    </a:moveTo>
                    <a:lnTo>
                      <a:pt x="1048456" y="0"/>
                    </a:lnTo>
                  </a:path>
                </a:pathLst>
              </a:custGeom>
              <a:ln w="6985" cap="flat">
                <a:solidFill>
                  <a:srgbClr val="8531B0">
                    <a:alpha val="30000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3748118-0787-9DA5-CCC2-A8F8477BDC90}"/>
                  </a:ext>
                </a:extLst>
              </p:cNvPr>
              <p:cNvSpPr txBox="1"/>
              <p:nvPr/>
            </p:nvSpPr>
            <p:spPr>
              <a:xfrm>
                <a:off x="4382589" y="1049613"/>
                <a:ext cx="546317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 dirty="0" err="1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삼성</a:t>
                </a:r>
                <a:r>
                  <a:rPr lang="ko-KR" altLang="en-US" sz="900" spc="0" baseline="0" dirty="0" err="1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·</a:t>
                </a:r>
                <a:r>
                  <a:rPr lang="ko-KR" altLang="en-US" sz="900" spc="0" baseline="0" dirty="0" err="1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현대</a:t>
                </a:r>
                <a:endParaRPr lang="ko-KR" altLang="en-US" sz="900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A46000-97DD-E57E-6453-AB176F504D93}"/>
                  </a:ext>
                </a:extLst>
              </p:cNvPr>
              <p:cNvSpPr txBox="1"/>
              <p:nvPr/>
            </p:nvSpPr>
            <p:spPr>
              <a:xfrm>
                <a:off x="4342967" y="1257383"/>
                <a:ext cx="625565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집중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리스크</a:t>
                </a: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437633F7-E34C-BABE-6A82-298FF59C0EF8}"/>
                  </a:ext>
                </a:extLst>
              </p:cNvPr>
              <p:cNvSpPr/>
              <p:nvPr/>
            </p:nvSpPr>
            <p:spPr>
              <a:xfrm>
                <a:off x="4123160" y="1492692"/>
                <a:ext cx="1048455" cy="6989"/>
              </a:xfrm>
              <a:custGeom>
                <a:avLst/>
                <a:gdLst>
                  <a:gd name="csX0" fmla="*/ 0 w 1048455"/>
                  <a:gd name="csY0" fmla="*/ 0 h 6989"/>
                  <a:gd name="csX1" fmla="*/ 1048456 w 1048455"/>
                  <a:gd name="csY1" fmla="*/ 0 h 69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48455" h="6989">
                    <a:moveTo>
                      <a:pt x="0" y="0"/>
                    </a:moveTo>
                    <a:lnTo>
                      <a:pt x="1048456" y="0"/>
                    </a:lnTo>
                  </a:path>
                </a:pathLst>
              </a:custGeom>
              <a:ln w="6985" cap="flat">
                <a:solidFill>
                  <a:srgbClr val="E0E0E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59714B-7424-8693-F713-966FCAEFE408}"/>
                  </a:ext>
                </a:extLst>
              </p:cNvPr>
              <p:cNvSpPr txBox="1"/>
              <p:nvPr/>
            </p:nvSpPr>
            <p:spPr>
              <a:xfrm>
                <a:off x="4207443" y="1573841"/>
                <a:ext cx="896614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 dirty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울산</a:t>
                </a:r>
                <a:r>
                  <a:rPr lang="ko-KR" altLang="en-US" sz="825" spc="0" baseline="0" dirty="0">
                    <a:ln/>
                    <a:solidFill>
                      <a:srgbClr val="66666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/</a:t>
                </a:r>
                <a:r>
                  <a:rPr lang="ko-KR" altLang="en-US" sz="900" spc="0" baseline="0" dirty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거제</a:t>
                </a:r>
                <a:r>
                  <a:rPr lang="ko-KR" altLang="en-US" sz="825" spc="0" baseline="0" dirty="0">
                    <a:ln/>
                    <a:solidFill>
                      <a:srgbClr val="66666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벤치마킹</a:t>
                </a:r>
              </a:p>
            </p:txBody>
          </p:sp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B8A0E95F-9A1D-66F2-A7EC-58483AB0E3A5}"/>
                </a:ext>
              </a:extLst>
            </p:cNvPr>
            <p:cNvGrpSpPr/>
            <p:nvPr/>
          </p:nvGrpSpPr>
          <p:grpSpPr>
            <a:xfrm>
              <a:off x="5944947" y="618979"/>
              <a:ext cx="1767625" cy="1397941"/>
              <a:chOff x="5451203" y="618979"/>
              <a:chExt cx="1328043" cy="1397941"/>
            </a:xfrm>
          </p:grpSpPr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4CDE8CCE-456D-E729-0BD7-C779556B2199}"/>
                  </a:ext>
                </a:extLst>
              </p:cNvPr>
              <p:cNvSpPr/>
              <p:nvPr/>
            </p:nvSpPr>
            <p:spPr>
              <a:xfrm>
                <a:off x="5451203" y="618979"/>
                <a:ext cx="1328043" cy="1397941"/>
              </a:xfrm>
              <a:prstGeom prst="rect">
                <a:avLst/>
              </a:prstGeom>
              <a:noFill/>
              <a:ln w="17463" cap="flat">
                <a:solidFill>
                  <a:srgbClr val="FF99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6C5C694-0C49-2A50-8597-BCCB0A711EF4}"/>
                  </a:ext>
                </a:extLst>
              </p:cNvPr>
              <p:cNvSpPr txBox="1"/>
              <p:nvPr/>
            </p:nvSpPr>
            <p:spPr>
              <a:xfrm>
                <a:off x="5729365" y="703787"/>
                <a:ext cx="736237" cy="230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125" b="1" spc="0" baseline="0" dirty="0">
                    <a:ln/>
                    <a:solidFill>
                      <a:srgbClr val="FF9900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공간</a:t>
                </a:r>
                <a:r>
                  <a:rPr lang="ko-KR" altLang="en-US" sz="1125" b="1" spc="0" baseline="0" dirty="0">
                    <a:ln/>
                    <a:solidFill>
                      <a:srgbClr val="FF9900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1125" b="1" spc="0" baseline="0" dirty="0">
                    <a:ln/>
                    <a:solidFill>
                      <a:srgbClr val="FF9900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양극화</a:t>
                </a: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B4B4C9F3-F2E1-D2D5-C21A-8B48A4EF02E8}"/>
                  </a:ext>
                </a:extLst>
              </p:cNvPr>
              <p:cNvSpPr/>
              <p:nvPr/>
            </p:nvSpPr>
            <p:spPr>
              <a:xfrm>
                <a:off x="5590998" y="968464"/>
                <a:ext cx="1048455" cy="6989"/>
              </a:xfrm>
              <a:custGeom>
                <a:avLst/>
                <a:gdLst>
                  <a:gd name="csX0" fmla="*/ 0 w 1048455"/>
                  <a:gd name="csY0" fmla="*/ 0 h 6989"/>
                  <a:gd name="csX1" fmla="*/ 1048456 w 1048455"/>
                  <a:gd name="csY1" fmla="*/ 0 h 69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48455" h="6989">
                    <a:moveTo>
                      <a:pt x="0" y="0"/>
                    </a:moveTo>
                    <a:lnTo>
                      <a:pt x="1048456" y="0"/>
                    </a:lnTo>
                  </a:path>
                </a:pathLst>
              </a:custGeom>
              <a:ln w="6985" cap="flat">
                <a:solidFill>
                  <a:srgbClr val="FF9900">
                    <a:alpha val="30000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0FA2DA-B325-9F02-E1A3-33C0C5CFE6D2}"/>
                  </a:ext>
                </a:extLst>
              </p:cNvPr>
              <p:cNvSpPr txBox="1"/>
              <p:nvPr/>
            </p:nvSpPr>
            <p:spPr>
              <a:xfrm>
                <a:off x="5824341" y="1058159"/>
                <a:ext cx="732745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 dirty="0" err="1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탕정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 err="1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vs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원도심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FDB5452-1DC4-F769-9086-90BD7A631996}"/>
                  </a:ext>
                </a:extLst>
              </p:cNvPr>
              <p:cNvSpPr txBox="1"/>
              <p:nvPr/>
            </p:nvSpPr>
            <p:spPr>
              <a:xfrm>
                <a:off x="5919871" y="1248916"/>
                <a:ext cx="541689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현황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 dirty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비교</a:t>
                </a: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F8042942-AF44-FDC2-20E8-0574278CE89A}"/>
                  </a:ext>
                </a:extLst>
              </p:cNvPr>
              <p:cNvSpPr/>
              <p:nvPr/>
            </p:nvSpPr>
            <p:spPr>
              <a:xfrm>
                <a:off x="5590998" y="1492692"/>
                <a:ext cx="1048455" cy="6989"/>
              </a:xfrm>
              <a:custGeom>
                <a:avLst/>
                <a:gdLst>
                  <a:gd name="csX0" fmla="*/ 0 w 1048455"/>
                  <a:gd name="csY0" fmla="*/ 0 h 6989"/>
                  <a:gd name="csX1" fmla="*/ 1048456 w 1048455"/>
                  <a:gd name="csY1" fmla="*/ 0 h 69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48455" h="6989">
                    <a:moveTo>
                      <a:pt x="0" y="0"/>
                    </a:moveTo>
                    <a:lnTo>
                      <a:pt x="1048456" y="0"/>
                    </a:lnTo>
                  </a:path>
                </a:pathLst>
              </a:custGeom>
              <a:ln w="6985" cap="flat">
                <a:solidFill>
                  <a:srgbClr val="E0E0E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CCE925-5D87-3E17-8D50-FA31C366416C}"/>
                  </a:ext>
                </a:extLst>
              </p:cNvPr>
              <p:cNvSpPr txBox="1"/>
              <p:nvPr/>
            </p:nvSpPr>
            <p:spPr>
              <a:xfrm>
                <a:off x="5669735" y="1565374"/>
                <a:ext cx="855499" cy="203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인프라갭</a:t>
                </a:r>
                <a:r>
                  <a:rPr lang="ko-KR" altLang="en-US" sz="825" spc="0" baseline="0">
                    <a:ln/>
                    <a:solidFill>
                      <a:srgbClr val="66666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5</a:t>
                </a:r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년</a:t>
                </a:r>
                <a:r>
                  <a:rPr lang="ko-KR" altLang="en-US" sz="825" spc="0" baseline="0">
                    <a:ln/>
                    <a:solidFill>
                      <a:srgbClr val="666666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spc="0" baseline="0">
                    <a:ln/>
                    <a:solidFill>
                      <a:srgbClr val="666666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전망</a:t>
                </a:r>
              </a:p>
            </p:txBody>
          </p:sp>
        </p:grp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E7039A83-2BC1-A7C7-8EDA-5D278BB8A16B}"/>
                </a:ext>
              </a:extLst>
            </p:cNvPr>
            <p:cNvSpPr/>
            <p:nvPr/>
          </p:nvSpPr>
          <p:spPr>
            <a:xfrm>
              <a:off x="838201" y="2016920"/>
              <a:ext cx="3047310" cy="279588"/>
            </a:xfrm>
            <a:custGeom>
              <a:avLst/>
              <a:gdLst>
                <a:gd name="csX0" fmla="*/ 0 w 1922168"/>
                <a:gd name="csY0" fmla="*/ 0 h 279588"/>
                <a:gd name="csX1" fmla="*/ 0 w 1922168"/>
                <a:gd name="csY1" fmla="*/ 279588 h 279588"/>
                <a:gd name="csX2" fmla="*/ 1922169 w 1922168"/>
                <a:gd name="csY2" fmla="*/ 279588 h 27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922168" h="279588">
                  <a:moveTo>
                    <a:pt x="0" y="0"/>
                  </a:moveTo>
                  <a:lnTo>
                    <a:pt x="0" y="279588"/>
                  </a:lnTo>
                  <a:lnTo>
                    <a:pt x="1922169" y="279588"/>
                  </a:lnTo>
                </a:path>
              </a:pathLst>
            </a:custGeom>
            <a:noFill/>
            <a:ln w="10478" cap="flat">
              <a:solidFill>
                <a:srgbClr val="88888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F35FCCD8-FADB-C904-E852-D2A2C0C6BFB5}"/>
                </a:ext>
              </a:extLst>
            </p:cNvPr>
            <p:cNvSpPr/>
            <p:nvPr/>
          </p:nvSpPr>
          <p:spPr>
            <a:xfrm>
              <a:off x="2912849" y="2016920"/>
              <a:ext cx="6989" cy="279588"/>
            </a:xfrm>
            <a:custGeom>
              <a:avLst/>
              <a:gdLst>
                <a:gd name="csX0" fmla="*/ 0 w 6989"/>
                <a:gd name="csY0" fmla="*/ 0 h 279588"/>
                <a:gd name="csX1" fmla="*/ 0 w 6989"/>
                <a:gd name="csY1" fmla="*/ 279588 h 27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989" h="279588">
                  <a:moveTo>
                    <a:pt x="0" y="0"/>
                  </a:moveTo>
                  <a:lnTo>
                    <a:pt x="0" y="279588"/>
                  </a:lnTo>
                </a:path>
              </a:pathLst>
            </a:custGeom>
            <a:noFill/>
            <a:ln w="10478" cap="flat">
              <a:solidFill>
                <a:srgbClr val="88888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C08F1999-64EC-0754-D7E1-86D37B8B2B6D}"/>
                </a:ext>
              </a:extLst>
            </p:cNvPr>
            <p:cNvSpPr/>
            <p:nvPr/>
          </p:nvSpPr>
          <p:spPr>
            <a:xfrm>
              <a:off x="4903604" y="2005269"/>
              <a:ext cx="6989" cy="279588"/>
            </a:xfrm>
            <a:custGeom>
              <a:avLst/>
              <a:gdLst>
                <a:gd name="csX0" fmla="*/ 0 w 6989"/>
                <a:gd name="csY0" fmla="*/ 0 h 279588"/>
                <a:gd name="csX1" fmla="*/ 0 w 6989"/>
                <a:gd name="csY1" fmla="*/ 279588 h 27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989" h="279588">
                  <a:moveTo>
                    <a:pt x="0" y="0"/>
                  </a:moveTo>
                  <a:lnTo>
                    <a:pt x="0" y="279588"/>
                  </a:lnTo>
                </a:path>
              </a:pathLst>
            </a:custGeom>
            <a:noFill/>
            <a:ln w="10478" cap="flat">
              <a:solidFill>
                <a:srgbClr val="88888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0CAA7443-DB14-6279-0BF3-4C2C44ADFB9F}"/>
                </a:ext>
              </a:extLst>
            </p:cNvPr>
            <p:cNvSpPr/>
            <p:nvPr/>
          </p:nvSpPr>
          <p:spPr>
            <a:xfrm>
              <a:off x="3885510" y="2042315"/>
              <a:ext cx="2996022" cy="255792"/>
            </a:xfrm>
            <a:custGeom>
              <a:avLst/>
              <a:gdLst>
                <a:gd name="csX0" fmla="*/ 1922169 w 1922168"/>
                <a:gd name="csY0" fmla="*/ 0 h 279588"/>
                <a:gd name="csX1" fmla="*/ 1922169 w 1922168"/>
                <a:gd name="csY1" fmla="*/ 279588 h 279588"/>
                <a:gd name="csX2" fmla="*/ 0 w 1922168"/>
                <a:gd name="csY2" fmla="*/ 279588 h 27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922168" h="279588">
                  <a:moveTo>
                    <a:pt x="1922169" y="0"/>
                  </a:moveTo>
                  <a:lnTo>
                    <a:pt x="1922169" y="279588"/>
                  </a:lnTo>
                  <a:lnTo>
                    <a:pt x="0" y="279588"/>
                  </a:lnTo>
                </a:path>
              </a:pathLst>
            </a:custGeom>
            <a:noFill/>
            <a:ln w="10478" cap="flat">
              <a:solidFill>
                <a:srgbClr val="88888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2DFA8BE9-3F46-712A-A739-EE350693C71A}"/>
                </a:ext>
              </a:extLst>
            </p:cNvPr>
            <p:cNvSpPr/>
            <p:nvPr/>
          </p:nvSpPr>
          <p:spPr>
            <a:xfrm>
              <a:off x="3885510" y="2268549"/>
              <a:ext cx="55917" cy="55917"/>
            </a:xfrm>
            <a:prstGeom prst="ellipse">
              <a:avLst/>
            </a:prstGeom>
            <a:solidFill>
              <a:srgbClr val="888888"/>
            </a:solidFill>
            <a:ln w="698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B7502092-3BC1-3B78-2332-6EA20FA0E2FA}"/>
                </a:ext>
              </a:extLst>
            </p:cNvPr>
            <p:cNvSpPr/>
            <p:nvPr/>
          </p:nvSpPr>
          <p:spPr>
            <a:xfrm>
              <a:off x="3913468" y="2324467"/>
              <a:ext cx="6989" cy="251629"/>
            </a:xfrm>
            <a:custGeom>
              <a:avLst/>
              <a:gdLst>
                <a:gd name="csX0" fmla="*/ 0 w 6989"/>
                <a:gd name="csY0" fmla="*/ 0 h 251629"/>
                <a:gd name="csX1" fmla="*/ 0 w 6989"/>
                <a:gd name="csY1" fmla="*/ 251629 h 2516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989" h="251629">
                  <a:moveTo>
                    <a:pt x="0" y="0"/>
                  </a:moveTo>
                  <a:lnTo>
                    <a:pt x="0" y="251629"/>
                  </a:lnTo>
                </a:path>
              </a:pathLst>
            </a:custGeom>
            <a:noFill/>
            <a:ln w="10478" cap="flat">
              <a:solidFill>
                <a:srgbClr val="88888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52A3CE3C-5835-432A-8E93-C2F404DFEA2D}"/>
                </a:ext>
              </a:extLst>
            </p:cNvPr>
            <p:cNvSpPr/>
            <p:nvPr/>
          </p:nvSpPr>
          <p:spPr>
            <a:xfrm>
              <a:off x="3878520" y="2562117"/>
              <a:ext cx="69897" cy="69897"/>
            </a:xfrm>
            <a:custGeom>
              <a:avLst/>
              <a:gdLst>
                <a:gd name="csX0" fmla="*/ 34949 w 69897"/>
                <a:gd name="csY0" fmla="*/ 69897 h 69897"/>
                <a:gd name="csX1" fmla="*/ 0 w 69897"/>
                <a:gd name="csY1" fmla="*/ 0 h 69897"/>
                <a:gd name="csX2" fmla="*/ 69897 w 69897"/>
                <a:gd name="csY2" fmla="*/ 0 h 69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897" h="69897">
                  <a:moveTo>
                    <a:pt x="34949" y="69897"/>
                  </a:moveTo>
                  <a:lnTo>
                    <a:pt x="0" y="0"/>
                  </a:lnTo>
                  <a:lnTo>
                    <a:pt x="69897" y="0"/>
                  </a:lnTo>
                  <a:close/>
                </a:path>
              </a:pathLst>
            </a:custGeom>
            <a:solidFill>
              <a:srgbClr val="888888"/>
            </a:solidFill>
            <a:ln w="698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48B82751-C4F7-741B-538E-14199B173AE1}"/>
                </a:ext>
              </a:extLst>
            </p:cNvPr>
            <p:cNvSpPr/>
            <p:nvPr/>
          </p:nvSpPr>
          <p:spPr>
            <a:xfrm>
              <a:off x="1190699" y="2645993"/>
              <a:ext cx="5400602" cy="419382"/>
            </a:xfrm>
            <a:prstGeom prst="rect">
              <a:avLst/>
            </a:prstGeom>
            <a:noFill/>
            <a:ln w="17463" cap="flat">
              <a:solidFill>
                <a:srgbClr val="D50000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D3329A4-C945-3060-7D8B-E106782694D7}"/>
                </a:ext>
              </a:extLst>
            </p:cNvPr>
            <p:cNvSpPr txBox="1"/>
            <p:nvPr/>
          </p:nvSpPr>
          <p:spPr>
            <a:xfrm>
              <a:off x="3206745" y="2662800"/>
              <a:ext cx="1020101" cy="221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50" b="1" spc="0" baseline="0" dirty="0">
                  <a:ln/>
                  <a:solidFill>
                    <a:srgbClr val="D50000"/>
                  </a:solidFill>
                  <a:latin typeface="맑은 고딕"/>
                  <a:ea typeface="맑은 고딕"/>
                  <a:sym typeface="맑은 고딕"/>
                  <a:rtl val="0"/>
                </a:rPr>
                <a:t>정책</a:t>
              </a:r>
              <a:r>
                <a:rPr lang="ko-KR" altLang="en-US" sz="1050" b="1" spc="0" baseline="0" dirty="0">
                  <a:ln/>
                  <a:solidFill>
                    <a:srgbClr val="D50000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1050" b="1" spc="0" baseline="0" dirty="0">
                  <a:ln/>
                  <a:solidFill>
                    <a:srgbClr val="D50000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우선순위</a:t>
              </a:r>
              <a:r>
                <a:rPr lang="ko-KR" altLang="en-US" sz="1050" b="1" spc="0" baseline="0" dirty="0">
                  <a:ln/>
                  <a:solidFill>
                    <a:srgbClr val="D50000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1050" b="1" spc="0" baseline="0" dirty="0">
                  <a:ln/>
                  <a:solidFill>
                    <a:srgbClr val="D50000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도출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520A12D-BE56-0676-1949-7A4933ABC9DF}"/>
                </a:ext>
              </a:extLst>
            </p:cNvPr>
            <p:cNvSpPr txBox="1"/>
            <p:nvPr/>
          </p:nvSpPr>
          <p:spPr>
            <a:xfrm>
              <a:off x="3351634" y="2831069"/>
              <a:ext cx="851680" cy="2030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spc="0" baseline="0" dirty="0">
                  <a:ln/>
                  <a:solidFill>
                    <a:srgbClr val="666666"/>
                  </a:solidFill>
                  <a:latin typeface="Arial"/>
                  <a:cs typeface="Arial"/>
                  <a:sym typeface="Arial"/>
                  <a:rtl val="0"/>
                </a:rPr>
                <a:t>+ 2</a:t>
              </a:r>
              <a:r>
                <a:rPr lang="ko-KR" altLang="en-US" sz="900" spc="0" baseline="0" dirty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트랙</a:t>
              </a:r>
              <a:r>
                <a:rPr lang="ko-KR" altLang="en-US" sz="900" spc="0" baseline="0" dirty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 dirty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정책</a:t>
              </a:r>
              <a:r>
                <a:rPr lang="ko-KR" altLang="en-US" sz="900" spc="0" baseline="0" dirty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 dirty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근거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26456C2-3071-EB1F-F2B7-EFE038C4C6F4}"/>
              </a:ext>
            </a:extLst>
          </p:cNvPr>
          <p:cNvGrpSpPr/>
          <p:nvPr/>
        </p:nvGrpSpPr>
        <p:grpSpPr>
          <a:xfrm>
            <a:off x="444919" y="4720222"/>
            <a:ext cx="3442868" cy="2387055"/>
            <a:chOff x="260909" y="3337973"/>
            <a:chExt cx="3442868" cy="2387055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82ADD689-16C0-A1AB-4567-17DA48757814}"/>
                </a:ext>
              </a:extLst>
            </p:cNvPr>
            <p:cNvSpPr/>
            <p:nvPr/>
          </p:nvSpPr>
          <p:spPr>
            <a:xfrm>
              <a:off x="260909" y="3337973"/>
              <a:ext cx="3442868" cy="267778"/>
            </a:xfrm>
            <a:prstGeom prst="rect">
              <a:avLst/>
            </a:prstGeom>
            <a:solidFill>
              <a:srgbClr val="1877D1">
                <a:alpha val="10000"/>
              </a:srgbClr>
            </a:solidFill>
            <a:ln w="7641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5CBF742-5DB4-F95F-DCCF-EC798750CFCA}"/>
                </a:ext>
              </a:extLst>
            </p:cNvPr>
            <p:cNvSpPr txBox="1"/>
            <p:nvPr/>
          </p:nvSpPr>
          <p:spPr>
            <a:xfrm>
              <a:off x="1233328" y="3359294"/>
              <a:ext cx="1498028" cy="2339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50" b="1" spc="0" baseline="0" dirty="0">
                  <a:ln/>
                  <a:solidFill>
                    <a:srgbClr val="1877D1"/>
                  </a:solidFill>
                  <a:latin typeface="맑은 고딕"/>
                  <a:ea typeface="맑은 고딕"/>
                  <a:sym typeface="맑은 고딕"/>
                  <a:rtl val="0"/>
                </a:rPr>
                <a:t>분석</a:t>
              </a:r>
              <a:r>
                <a:rPr lang="ko-KR" altLang="en-US" sz="1050" b="1" spc="0" baseline="0" dirty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1: </a:t>
              </a:r>
              <a:r>
                <a:rPr lang="ko-KR" altLang="en-US" sz="1050" b="1" spc="0" baseline="0" dirty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청년</a:t>
              </a:r>
              <a:r>
                <a:rPr lang="ko-KR" altLang="en-US" sz="1050" b="1" spc="0" baseline="0" dirty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1050" b="1" spc="0" baseline="0" dirty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유입</a:t>
              </a:r>
              <a:r>
                <a:rPr lang="ko-KR" altLang="en-US" sz="1050" b="1" spc="0" baseline="0" dirty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1050" b="1" spc="0" baseline="0" dirty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실체</a:t>
              </a:r>
              <a:r>
                <a:rPr lang="ko-KR" altLang="en-US" sz="1050" b="1" spc="0" baseline="0" dirty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1050" b="1" spc="0" baseline="0" dirty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파악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9D8B533-478A-B37F-9951-BDED9E7C8E32}"/>
                </a:ext>
              </a:extLst>
            </p:cNvPr>
            <p:cNvSpPr txBox="1"/>
            <p:nvPr/>
          </p:nvSpPr>
          <p:spPr>
            <a:xfrm>
              <a:off x="284231" y="3613124"/>
              <a:ext cx="366499" cy="21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b="1" spc="0" baseline="0">
                  <a:ln/>
                  <a:solidFill>
                    <a:srgbClr val="333333"/>
                  </a:solidFill>
                  <a:latin typeface="맑은 고딕"/>
                  <a:ea typeface="맑은 고딕"/>
                  <a:sym typeface="맑은 고딕"/>
                  <a:rtl val="0"/>
                </a:rPr>
                <a:t>목적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959871B-7EB9-5D86-2E69-6FD566C13152}"/>
                </a:ext>
              </a:extLst>
            </p:cNvPr>
            <p:cNvSpPr txBox="1"/>
            <p:nvPr/>
          </p:nvSpPr>
          <p:spPr>
            <a:xfrm>
              <a:off x="552009" y="3613124"/>
              <a:ext cx="2222678" cy="21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cs typeface="Arial"/>
                  <a:sym typeface="Arial"/>
                  <a:rtl val="0"/>
                </a:rPr>
                <a:t>"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청년인구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9.5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만명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"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중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실제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정착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청년은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몇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명인가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?</a:t>
              </a: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B6685DD-554E-FFE8-CDE0-E7E5DE0DA7B2}"/>
                </a:ext>
              </a:extLst>
            </p:cNvPr>
            <p:cNvSpPr/>
            <p:nvPr/>
          </p:nvSpPr>
          <p:spPr>
            <a:xfrm>
              <a:off x="337417" y="3873530"/>
              <a:ext cx="3289851" cy="1530163"/>
            </a:xfrm>
            <a:prstGeom prst="rect">
              <a:avLst/>
            </a:prstGeom>
            <a:noFill/>
            <a:ln w="7641" cap="flat">
              <a:solidFill>
                <a:srgbClr val="DDDDDD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E332839-A6E4-12DA-4A04-BB26C2B4ADF8}"/>
                </a:ext>
              </a:extLst>
            </p:cNvPr>
            <p:cNvSpPr txBox="1"/>
            <p:nvPr/>
          </p:nvSpPr>
          <p:spPr>
            <a:xfrm>
              <a:off x="360739" y="3919156"/>
              <a:ext cx="969277" cy="21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1877D1"/>
                  </a:solidFill>
                  <a:latin typeface="Arial"/>
                  <a:cs typeface="Arial"/>
                  <a:sym typeface="Arial"/>
                  <a:rtl val="0"/>
                </a:rPr>
                <a:t>Step 1: </a:t>
              </a:r>
              <a:r>
                <a:rPr lang="ko-KR" altLang="en-US" sz="90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연령대</a:t>
              </a:r>
              <a:r>
                <a:rPr lang="ko-KR" altLang="en-US" sz="825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분리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618D113-57F9-90F1-62E7-4CD735FB85F6}"/>
                </a:ext>
              </a:extLst>
            </p:cNvPr>
            <p:cNvSpPr txBox="1"/>
            <p:nvPr/>
          </p:nvSpPr>
          <p:spPr>
            <a:xfrm>
              <a:off x="360739" y="4065874"/>
              <a:ext cx="1900279" cy="193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cs typeface="Arial"/>
                  <a:sym typeface="Arial"/>
                  <a:rtl val="0"/>
                </a:rPr>
                <a:t>18-24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세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(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대학생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연령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) vs 25-39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세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(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취업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·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정착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연령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)</a:t>
              </a:r>
            </a:p>
          </p:txBody>
        </p: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74BA5FE0-F6DE-02DD-3810-EC3EEFC388A7}"/>
                </a:ext>
              </a:extLst>
            </p:cNvPr>
            <p:cNvSpPr/>
            <p:nvPr/>
          </p:nvSpPr>
          <p:spPr>
            <a:xfrm>
              <a:off x="452179" y="4294325"/>
              <a:ext cx="3022073" cy="7650"/>
            </a:xfrm>
            <a:custGeom>
              <a:avLst/>
              <a:gdLst>
                <a:gd name="csX0" fmla="*/ 0 w 3022073"/>
                <a:gd name="csY0" fmla="*/ 0 h 7650"/>
                <a:gd name="csX1" fmla="*/ 3022073 w 3022073"/>
                <a:gd name="csY1" fmla="*/ 0 h 76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22073" h="7650">
                  <a:moveTo>
                    <a:pt x="0" y="0"/>
                  </a:moveTo>
                  <a:lnTo>
                    <a:pt x="3022073" y="0"/>
                  </a:lnTo>
                </a:path>
              </a:pathLst>
            </a:custGeom>
            <a:ln w="7641" cap="flat">
              <a:solidFill>
                <a:srgbClr val="EEEEEE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582058B-1EB1-8E73-FA27-FA0A0668EE87}"/>
                </a:ext>
              </a:extLst>
            </p:cNvPr>
            <p:cNvSpPr txBox="1"/>
            <p:nvPr/>
          </p:nvSpPr>
          <p:spPr>
            <a:xfrm>
              <a:off x="360739" y="4301697"/>
              <a:ext cx="1176279" cy="21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1877D1"/>
                  </a:solidFill>
                  <a:latin typeface="Arial"/>
                  <a:cs typeface="Arial"/>
                  <a:sym typeface="Arial"/>
                  <a:rtl val="0"/>
                </a:rPr>
                <a:t>Step 2: </a:t>
              </a:r>
              <a:r>
                <a:rPr lang="ko-KR" altLang="en-US" sz="90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대학생</a:t>
              </a:r>
              <a:r>
                <a:rPr lang="ko-KR" altLang="en-US" sz="825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효과</a:t>
              </a:r>
              <a:r>
                <a:rPr lang="ko-KR" altLang="en-US" sz="825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분리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B6F92AB-F23D-3666-EED9-68D51C9FE10C}"/>
                </a:ext>
              </a:extLst>
            </p:cNvPr>
            <p:cNvSpPr txBox="1"/>
            <p:nvPr/>
          </p:nvSpPr>
          <p:spPr>
            <a:xfrm>
              <a:off x="360739" y="4448415"/>
              <a:ext cx="1196725" cy="193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sym typeface="맑은 고딕"/>
                  <a:rtl val="0"/>
                </a:rPr>
                <a:t>아산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소재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대학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재학생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~3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만명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2FB6655-04F6-983A-0BE3-9F1792CF781A}"/>
                </a:ext>
              </a:extLst>
            </p:cNvPr>
            <p:cNvSpPr txBox="1"/>
            <p:nvPr/>
          </p:nvSpPr>
          <p:spPr>
            <a:xfrm>
              <a:off x="475501" y="4570828"/>
              <a:ext cx="934662" cy="193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순천향대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: ~15,000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명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FF2CF6C-6232-2450-0AC6-14BD13A656BB}"/>
                </a:ext>
              </a:extLst>
            </p:cNvPr>
            <p:cNvSpPr txBox="1"/>
            <p:nvPr/>
          </p:nvSpPr>
          <p:spPr>
            <a:xfrm>
              <a:off x="475501" y="4685591"/>
              <a:ext cx="1487180" cy="193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호서대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: ~17,700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명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(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아산캠퍼스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일부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)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8F22ACD-073E-71D1-63F3-03EB9B449BCF}"/>
                </a:ext>
              </a:extLst>
            </p:cNvPr>
            <p:cNvSpPr txBox="1"/>
            <p:nvPr/>
          </p:nvSpPr>
          <p:spPr>
            <a:xfrm>
              <a:off x="475501" y="4800353"/>
              <a:ext cx="1444629" cy="193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선문대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: ~9,700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명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(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아산캠퍼스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일부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)</a:t>
              </a:r>
            </a:p>
          </p:txBody>
        </p:sp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7273179B-A230-399F-9EFA-2E73070BB8EE}"/>
                </a:ext>
              </a:extLst>
            </p:cNvPr>
            <p:cNvSpPr/>
            <p:nvPr/>
          </p:nvSpPr>
          <p:spPr>
            <a:xfrm>
              <a:off x="452179" y="5005851"/>
              <a:ext cx="3022073" cy="7650"/>
            </a:xfrm>
            <a:custGeom>
              <a:avLst/>
              <a:gdLst>
                <a:gd name="csX0" fmla="*/ 0 w 3022073"/>
                <a:gd name="csY0" fmla="*/ 0 h 7650"/>
                <a:gd name="csX1" fmla="*/ 3022073 w 3022073"/>
                <a:gd name="csY1" fmla="*/ 0 h 76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22073" h="7650">
                  <a:moveTo>
                    <a:pt x="0" y="0"/>
                  </a:moveTo>
                  <a:lnTo>
                    <a:pt x="3022073" y="0"/>
                  </a:lnTo>
                </a:path>
              </a:pathLst>
            </a:custGeom>
            <a:ln w="7641" cap="flat">
              <a:solidFill>
                <a:srgbClr val="EEEEEE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1635AF-DE60-6819-27ED-4FD11E2A9757}"/>
                </a:ext>
              </a:extLst>
            </p:cNvPr>
            <p:cNvSpPr txBox="1"/>
            <p:nvPr/>
          </p:nvSpPr>
          <p:spPr>
            <a:xfrm>
              <a:off x="360739" y="5013223"/>
              <a:ext cx="1291471" cy="21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1877D1"/>
                  </a:solidFill>
                  <a:latin typeface="Arial"/>
                  <a:cs typeface="Arial"/>
                  <a:sym typeface="Arial"/>
                  <a:rtl val="0"/>
                </a:rPr>
                <a:t>Step 3: </a:t>
              </a:r>
              <a:r>
                <a:rPr lang="ko-KR" altLang="en-US" sz="90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졸업</a:t>
              </a:r>
              <a:r>
                <a:rPr lang="ko-KR" altLang="en-US" sz="825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후</a:t>
              </a:r>
              <a:r>
                <a:rPr lang="ko-KR" altLang="en-US" sz="825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정착률</a:t>
              </a:r>
              <a:r>
                <a:rPr lang="ko-KR" altLang="en-US" sz="825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산출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89FE560-43FF-2F8E-C712-5F0514EB4A48}"/>
                </a:ext>
              </a:extLst>
            </p:cNvPr>
            <p:cNvSpPr txBox="1"/>
            <p:nvPr/>
          </p:nvSpPr>
          <p:spPr>
            <a:xfrm>
              <a:off x="360739" y="5159941"/>
              <a:ext cx="1305024" cy="193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sym typeface="맑은 고딕"/>
                  <a:rtl val="0"/>
                </a:rPr>
                <a:t>대학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졸업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→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아산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취업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/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거주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비율</a:t>
              </a: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D2D185C6-C51B-ECCF-4E46-D1C98B2A9D3E}"/>
                </a:ext>
              </a:extLst>
            </p:cNvPr>
            <p:cNvSpPr/>
            <p:nvPr/>
          </p:nvSpPr>
          <p:spPr>
            <a:xfrm>
              <a:off x="2173613" y="5097661"/>
              <a:ext cx="1377147" cy="244826"/>
            </a:xfrm>
            <a:prstGeom prst="rect">
              <a:avLst/>
            </a:prstGeom>
            <a:noFill/>
            <a:ln w="11462" cap="flat">
              <a:solidFill>
                <a:srgbClr val="1877D1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B943019-A6DA-F95F-C925-C14329B213FF}"/>
                </a:ext>
              </a:extLst>
            </p:cNvPr>
            <p:cNvSpPr txBox="1"/>
            <p:nvPr/>
          </p:nvSpPr>
          <p:spPr>
            <a:xfrm>
              <a:off x="2125615" y="5095852"/>
              <a:ext cx="1211481" cy="193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sym typeface="맑은 고딕"/>
                  <a:rtl val="0"/>
                </a:rPr>
                <a:t>산출물</a:t>
              </a:r>
              <a:r>
                <a:rPr lang="ko-KR" altLang="en-US" sz="750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: </a:t>
              </a:r>
              <a:r>
                <a:rPr lang="ko-KR" altLang="en-US" sz="75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실질</a:t>
              </a:r>
              <a:r>
                <a:rPr lang="ko-KR" altLang="en-US" sz="750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청년</a:t>
              </a:r>
              <a:r>
                <a:rPr lang="ko-KR" altLang="en-US" sz="750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순유입</a:t>
              </a:r>
              <a:r>
                <a:rPr lang="ko-KR" altLang="en-US" sz="750" b="1" spc="0" baseline="0">
                  <a:ln/>
                  <a:solidFill>
                    <a:srgbClr val="1877D1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1877D1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규모</a:t>
              </a: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5C726B13-8BF0-C3BF-AFFF-4614E2FBA9D6}"/>
                </a:ext>
              </a:extLst>
            </p:cNvPr>
            <p:cNvSpPr/>
            <p:nvPr/>
          </p:nvSpPr>
          <p:spPr>
            <a:xfrm>
              <a:off x="337417" y="5480202"/>
              <a:ext cx="3289851" cy="244826"/>
            </a:xfrm>
            <a:prstGeom prst="rect">
              <a:avLst/>
            </a:prstGeom>
            <a:noFill/>
            <a:ln w="15282" cap="flat">
              <a:solidFill>
                <a:srgbClr val="1877D1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B6E9F55-0BE6-FEA2-4BEE-C50F59470BA3}"/>
                </a:ext>
              </a:extLst>
            </p:cNvPr>
            <p:cNvSpPr txBox="1"/>
            <p:nvPr/>
          </p:nvSpPr>
          <p:spPr>
            <a:xfrm>
              <a:off x="825510" y="5493350"/>
              <a:ext cx="1808148" cy="213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cs typeface="Arial"/>
                  <a:sym typeface="Arial"/>
                  <a:rtl val="0"/>
                </a:rPr>
                <a:t>"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대학생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일시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체류인가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,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진짜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정착인가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?"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E34E77BA-8862-6E34-A75A-E339E2ED2D4B}"/>
              </a:ext>
            </a:extLst>
          </p:cNvPr>
          <p:cNvGrpSpPr/>
          <p:nvPr/>
        </p:nvGrpSpPr>
        <p:grpSpPr>
          <a:xfrm>
            <a:off x="1813717" y="7336995"/>
            <a:ext cx="3995033" cy="2237218"/>
            <a:chOff x="3780542" y="3373199"/>
            <a:chExt cx="3995033" cy="2237218"/>
          </a:xfrm>
        </p:grpSpPr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8B4EC08F-D132-3A04-57B9-BC988E65CEA4}"/>
                </a:ext>
              </a:extLst>
            </p:cNvPr>
            <p:cNvSpPr/>
            <p:nvPr/>
          </p:nvSpPr>
          <p:spPr>
            <a:xfrm>
              <a:off x="3780542" y="3373199"/>
              <a:ext cx="3995033" cy="310724"/>
            </a:xfrm>
            <a:prstGeom prst="rect">
              <a:avLst/>
            </a:prstGeom>
            <a:solidFill>
              <a:srgbClr val="1EA646">
                <a:alpha val="10000"/>
              </a:srgbClr>
            </a:solidFill>
            <a:ln w="8869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843B291-38C7-2C1C-D2CB-33DE2E96355F}"/>
                </a:ext>
              </a:extLst>
            </p:cNvPr>
            <p:cNvSpPr txBox="1"/>
            <p:nvPr/>
          </p:nvSpPr>
          <p:spPr>
            <a:xfrm>
              <a:off x="5002993" y="3405272"/>
              <a:ext cx="1550129" cy="25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5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sym typeface="맑은 고딕"/>
                  <a:rtl val="0"/>
                </a:rPr>
                <a:t>분석</a:t>
              </a:r>
              <a:r>
                <a:rPr lang="ko-KR" altLang="en-US" sz="1050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2: </a:t>
              </a:r>
              <a:r>
                <a:rPr lang="ko-KR" altLang="en-US" sz="105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지역</a:t>
              </a:r>
              <a:r>
                <a:rPr lang="ko-KR" altLang="en-US" sz="1050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105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고용</a:t>
              </a:r>
              <a:r>
                <a:rPr lang="ko-KR" altLang="en-US" sz="1050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105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연계성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F8388C0-92C9-654C-5B02-7857669F8771}"/>
                </a:ext>
              </a:extLst>
            </p:cNvPr>
            <p:cNvSpPr txBox="1"/>
            <p:nvPr/>
          </p:nvSpPr>
          <p:spPr>
            <a:xfrm>
              <a:off x="3822269" y="3699811"/>
              <a:ext cx="395948" cy="23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b="1" spc="0" baseline="0">
                  <a:ln/>
                  <a:solidFill>
                    <a:srgbClr val="333333"/>
                  </a:solidFill>
                  <a:latin typeface="맑은 고딕"/>
                  <a:ea typeface="맑은 고딕"/>
                  <a:sym typeface="맑은 고딕"/>
                  <a:rtl val="0"/>
                </a:rPr>
                <a:t>목적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E945808-B6C4-F247-A000-87D27FC7EB3B}"/>
                </a:ext>
              </a:extLst>
            </p:cNvPr>
            <p:cNvSpPr txBox="1"/>
            <p:nvPr/>
          </p:nvSpPr>
          <p:spPr>
            <a:xfrm>
              <a:off x="4132994" y="3699811"/>
              <a:ext cx="2602090" cy="23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spc="0" baseline="0" dirty="0">
                  <a:ln/>
                  <a:solidFill>
                    <a:srgbClr val="555555"/>
                  </a:solidFill>
                  <a:latin typeface="Arial"/>
                  <a:cs typeface="Arial"/>
                  <a:sym typeface="Arial"/>
                  <a:rtl val="0"/>
                </a:rPr>
                <a:t>"13</a:t>
              </a:r>
              <a:r>
                <a:rPr lang="ko-KR" altLang="en-US" sz="900" spc="0" baseline="0" dirty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만명</a:t>
              </a:r>
              <a:r>
                <a:rPr lang="ko-KR" altLang="en-US" sz="825" spc="0" baseline="0" dirty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 dirty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고용</a:t>
              </a:r>
              <a:r>
                <a:rPr lang="ko-KR" altLang="en-US" sz="825" spc="0" baseline="0" dirty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 dirty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창출</a:t>
              </a:r>
              <a:r>
                <a:rPr lang="ko-KR" altLang="en-US" sz="825" spc="0" baseline="0" dirty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" </a:t>
              </a:r>
              <a:r>
                <a:rPr lang="ko-KR" altLang="en-US" sz="900" spc="0" baseline="0" dirty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중</a:t>
              </a:r>
              <a:r>
                <a:rPr lang="ko-KR" altLang="en-US" sz="825" spc="0" baseline="0" dirty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 dirty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아산시민</a:t>
              </a:r>
              <a:r>
                <a:rPr lang="ko-KR" altLang="en-US" sz="825" spc="0" baseline="0" dirty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 dirty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일자리는</a:t>
              </a:r>
              <a:r>
                <a:rPr lang="ko-KR" altLang="en-US" sz="825" spc="0" baseline="0" dirty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 dirty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얼마인가</a:t>
              </a:r>
              <a:r>
                <a:rPr lang="ko-KR" altLang="en-US" sz="825" spc="0" baseline="0" dirty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?</a:t>
              </a:r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2D9E873F-1F65-17A9-806F-ADF34C79B078}"/>
                </a:ext>
              </a:extLst>
            </p:cNvPr>
            <p:cNvSpPr/>
            <p:nvPr/>
          </p:nvSpPr>
          <p:spPr>
            <a:xfrm>
              <a:off x="3869320" y="3994648"/>
              <a:ext cx="3817475" cy="1242899"/>
            </a:xfrm>
            <a:prstGeom prst="rect">
              <a:avLst/>
            </a:prstGeom>
            <a:noFill/>
            <a:ln w="8869" cap="flat">
              <a:solidFill>
                <a:srgbClr val="DDDDDD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D9A457F-BFA5-36BF-F90E-325FED4CCE3F}"/>
                </a:ext>
              </a:extLst>
            </p:cNvPr>
            <p:cNvSpPr txBox="1"/>
            <p:nvPr/>
          </p:nvSpPr>
          <p:spPr>
            <a:xfrm>
              <a:off x="3911048" y="4054925"/>
              <a:ext cx="1335600" cy="23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1EA646"/>
                  </a:solidFill>
                  <a:latin typeface="Arial"/>
                  <a:cs typeface="Arial"/>
                  <a:sym typeface="Arial"/>
                  <a:rtl val="0"/>
                </a:rPr>
                <a:t>Step 1: </a:t>
              </a:r>
              <a:r>
                <a:rPr lang="ko-KR" altLang="en-US" sz="90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통근</a:t>
              </a:r>
              <a:r>
                <a:rPr lang="ko-KR" altLang="en-US" sz="825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데이터</a:t>
              </a:r>
              <a:r>
                <a:rPr lang="ko-KR" altLang="en-US" sz="825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분석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FE982C0-063F-F9F7-C279-135B3C5706E7}"/>
                </a:ext>
              </a:extLst>
            </p:cNvPr>
            <p:cNvSpPr txBox="1"/>
            <p:nvPr/>
          </p:nvSpPr>
          <p:spPr>
            <a:xfrm>
              <a:off x="3911048" y="4225173"/>
              <a:ext cx="1840107" cy="209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sym typeface="맑은 고딕"/>
                  <a:rtl val="0"/>
                </a:rPr>
                <a:t>아산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사업체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근무자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중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아산시민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비율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산출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7B36ACD-2E7D-78CC-4F3A-0C1610B7C779}"/>
                </a:ext>
              </a:extLst>
            </p:cNvPr>
            <p:cNvSpPr txBox="1"/>
            <p:nvPr/>
          </p:nvSpPr>
          <p:spPr>
            <a:xfrm>
              <a:off x="3911048" y="4358341"/>
              <a:ext cx="1043615" cy="209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cs typeface="Arial"/>
                  <a:sym typeface="Arial"/>
                  <a:rtl val="0"/>
                </a:rPr>
                <a:t>→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차이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=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외지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통근자</a:t>
              </a:r>
            </a:p>
          </p:txBody>
        </p:sp>
        <p:sp>
          <p:nvSpPr>
            <p:cNvPr id="72" name="자유형: 도형 71">
              <a:extLst>
                <a:ext uri="{FF2B5EF4-FFF2-40B4-BE49-F238E27FC236}">
                  <a16:creationId xmlns:a16="http://schemas.microsoft.com/office/drawing/2014/main" id="{EBB08B30-8D34-FC84-EE93-65A0486D0B0A}"/>
                </a:ext>
              </a:extLst>
            </p:cNvPr>
            <p:cNvSpPr/>
            <p:nvPr/>
          </p:nvSpPr>
          <p:spPr>
            <a:xfrm>
              <a:off x="4002488" y="4616098"/>
              <a:ext cx="3506751" cy="8877"/>
            </a:xfrm>
            <a:custGeom>
              <a:avLst/>
              <a:gdLst>
                <a:gd name="csX0" fmla="*/ 0 w 3506751"/>
                <a:gd name="csY0" fmla="*/ 0 h 8877"/>
                <a:gd name="csX1" fmla="*/ 3506751 w 3506751"/>
                <a:gd name="csY1" fmla="*/ 0 h 88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06751" h="8877">
                  <a:moveTo>
                    <a:pt x="0" y="0"/>
                  </a:moveTo>
                  <a:lnTo>
                    <a:pt x="3506751" y="0"/>
                  </a:lnTo>
                </a:path>
              </a:pathLst>
            </a:custGeom>
            <a:ln w="8869" cap="flat">
              <a:solidFill>
                <a:srgbClr val="EEEEEE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9546901-2E4F-9AB5-EDA8-73506DBD4B6B}"/>
                </a:ext>
              </a:extLst>
            </p:cNvPr>
            <p:cNvSpPr txBox="1"/>
            <p:nvPr/>
          </p:nvSpPr>
          <p:spPr>
            <a:xfrm>
              <a:off x="3911048" y="4631985"/>
              <a:ext cx="1554057" cy="23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1EA646"/>
                  </a:solidFill>
                  <a:latin typeface="Arial"/>
                  <a:cs typeface="Arial"/>
                  <a:sym typeface="Arial"/>
                  <a:rtl val="0"/>
                </a:rPr>
                <a:t>Step 2: </a:t>
              </a:r>
              <a:r>
                <a:rPr lang="ko-KR" altLang="en-US" sz="90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산업별</a:t>
              </a:r>
              <a:r>
                <a:rPr lang="ko-KR" altLang="en-US" sz="825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·</a:t>
              </a:r>
              <a:r>
                <a:rPr lang="ko-KR" altLang="en-US" sz="90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규모별</a:t>
              </a:r>
              <a:r>
                <a:rPr lang="ko-KR" altLang="en-US" sz="825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세분화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CC61ADC-0636-5F6D-D823-FF31FE603B5B}"/>
                </a:ext>
              </a:extLst>
            </p:cNvPr>
            <p:cNvSpPr txBox="1"/>
            <p:nvPr/>
          </p:nvSpPr>
          <p:spPr>
            <a:xfrm>
              <a:off x="3911048" y="4802233"/>
              <a:ext cx="1726663" cy="209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sym typeface="맑은 고딕"/>
                  <a:rtl val="0"/>
                </a:rPr>
                <a:t>대기업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vs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중소기업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지역민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고용률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차이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BE458B0-6D67-AC7C-575C-C5EF7A018BE5}"/>
                </a:ext>
              </a:extLst>
            </p:cNvPr>
            <p:cNvSpPr txBox="1"/>
            <p:nvPr/>
          </p:nvSpPr>
          <p:spPr>
            <a:xfrm>
              <a:off x="3911048" y="4935401"/>
              <a:ext cx="1144661" cy="209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sym typeface="맑은 고딕"/>
                  <a:rtl val="0"/>
                </a:rPr>
                <a:t>제조업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vs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서비스업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차이</a:t>
              </a: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89E12246-8183-27F3-2A83-8E8A6D73EE7C}"/>
                </a:ext>
              </a:extLst>
            </p:cNvPr>
            <p:cNvSpPr/>
            <p:nvPr/>
          </p:nvSpPr>
          <p:spPr>
            <a:xfrm>
              <a:off x="6000004" y="4793655"/>
              <a:ext cx="1598013" cy="284091"/>
            </a:xfrm>
            <a:prstGeom prst="rect">
              <a:avLst/>
            </a:prstGeom>
            <a:noFill/>
            <a:ln w="13303" cap="flat">
              <a:solidFill>
                <a:srgbClr val="1EA646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619D18B-69F2-A090-BD9B-781811541276}"/>
                </a:ext>
              </a:extLst>
            </p:cNvPr>
            <p:cNvSpPr txBox="1"/>
            <p:nvPr/>
          </p:nvSpPr>
          <p:spPr>
            <a:xfrm>
              <a:off x="6110787" y="4828867"/>
              <a:ext cx="1376448" cy="209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sym typeface="맑은 고딕"/>
                  <a:rtl val="0"/>
                </a:rPr>
                <a:t>산출물</a:t>
              </a:r>
              <a:r>
                <a:rPr lang="ko-KR" altLang="en-US" sz="750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: </a:t>
              </a:r>
              <a:r>
                <a:rPr lang="ko-KR" altLang="en-US" sz="75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지역</a:t>
              </a:r>
              <a:r>
                <a:rPr lang="ko-KR" altLang="en-US" sz="750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고용</a:t>
              </a:r>
              <a:r>
                <a:rPr lang="ko-KR" altLang="en-US" sz="750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기여율</a:t>
              </a:r>
              <a:r>
                <a:rPr lang="ko-KR" altLang="en-US" sz="750" b="1" spc="0" baseline="0">
                  <a:ln/>
                  <a:solidFill>
                    <a:srgbClr val="1EA646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1EA646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지표</a:t>
              </a: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89AE512A-12F8-B09D-82D2-761149B79AEA}"/>
                </a:ext>
              </a:extLst>
            </p:cNvPr>
            <p:cNvSpPr/>
            <p:nvPr/>
          </p:nvSpPr>
          <p:spPr>
            <a:xfrm>
              <a:off x="3869320" y="5326326"/>
              <a:ext cx="3817475" cy="284091"/>
            </a:xfrm>
            <a:prstGeom prst="rect">
              <a:avLst/>
            </a:prstGeom>
            <a:noFill/>
            <a:ln w="17738" cap="flat">
              <a:solidFill>
                <a:srgbClr val="1EA646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2473F37-91FB-E463-ADAB-2AE2F27D3EFE}"/>
                </a:ext>
              </a:extLst>
            </p:cNvPr>
            <p:cNvSpPr txBox="1"/>
            <p:nvPr/>
          </p:nvSpPr>
          <p:spPr>
            <a:xfrm>
              <a:off x="4716647" y="5337287"/>
              <a:ext cx="2121077" cy="233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cs typeface="Arial"/>
                  <a:sym typeface="Arial"/>
                  <a:rtl val="0"/>
                </a:rPr>
                <a:t>"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일자리가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지역민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고용으로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맑은 고딕"/>
                  <a:cs typeface="Arial"/>
                  <a:sym typeface="맑은 고딕"/>
                  <a:rtl val="0"/>
                </a:rPr>
                <a:t>이어지는가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맑은 고딕"/>
                  <a:cs typeface="Arial"/>
                  <a:sym typeface="Arial"/>
                  <a:rtl val="0"/>
                </a:rPr>
                <a:t>?"</a:t>
              </a:r>
            </a:p>
          </p:txBody>
        </p:sp>
      </p:grpSp>
      <p:pic>
        <p:nvPicPr>
          <p:cNvPr id="140" name="그래픽 139">
            <a:extLst>
              <a:ext uri="{FF2B5EF4-FFF2-40B4-BE49-F238E27FC236}">
                <a16:creationId xmlns:a16="http://schemas.microsoft.com/office/drawing/2014/main" id="{E9095CA2-46FF-3472-4736-E4FBBC9DC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4250" y="4815520"/>
            <a:ext cx="2996022" cy="2276977"/>
          </a:xfrm>
          <a:prstGeom prst="rect">
            <a:avLst/>
          </a:prstGeom>
        </p:spPr>
      </p:pic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5F6F8CFE-7E55-D206-0850-E1EEFEE16A3E}"/>
              </a:ext>
            </a:extLst>
          </p:cNvPr>
          <p:cNvGrpSpPr/>
          <p:nvPr/>
        </p:nvGrpSpPr>
        <p:grpSpPr>
          <a:xfrm>
            <a:off x="209606" y="441545"/>
            <a:ext cx="6481763" cy="285189"/>
            <a:chOff x="539750" y="2625603"/>
            <a:chExt cx="6481763" cy="285189"/>
          </a:xfrm>
        </p:grpSpPr>
        <p:sp>
          <p:nvSpPr>
            <p:cNvPr id="148" name="모서리가 둥근 직사각형 6">
              <a:extLst>
                <a:ext uri="{FF2B5EF4-FFF2-40B4-BE49-F238E27FC236}">
                  <a16:creationId xmlns:a16="http://schemas.microsoft.com/office/drawing/2014/main" id="{C5BA9D1C-3150-1EB0-B943-5156B93CDA57}"/>
                </a:ext>
              </a:extLst>
            </p:cNvPr>
            <p:cNvSpPr/>
            <p:nvPr/>
          </p:nvSpPr>
          <p:spPr bwMode="gray">
            <a:xfrm>
              <a:off x="662749" y="2644370"/>
              <a:ext cx="6358764" cy="247657"/>
            </a:xfrm>
            <a:prstGeom prst="roundRect">
              <a:avLst>
                <a:gd name="adj" fmla="val 0"/>
              </a:avLst>
            </a:prstGeom>
            <a:solidFill>
              <a:srgbClr val="003668"/>
            </a:solidFill>
            <a:ln w="38100" cap="flat" cmpd="sng" algn="ctr">
              <a:noFill/>
              <a:prstDash val="solid"/>
            </a:ln>
            <a:effectLst/>
          </p:spPr>
          <p:txBody>
            <a:bodyPr wrap="none" lIns="252000" rIns="0" rtlCol="0" anchor="ctr"/>
            <a:lstStyle/>
            <a:p>
              <a:pPr defTabSz="995334" fontAlgn="base">
                <a:spcBef>
                  <a:spcPct val="0"/>
                </a:spcBef>
                <a:spcAft>
                  <a:spcPts val="200"/>
                </a:spcAft>
                <a:buSzPct val="110000"/>
                <a:defRPr/>
              </a:pPr>
              <a:r>
                <a:rPr kumimoji="1" lang="ko-KR" altLang="en-US" sz="1200" kern="0" dirty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가는각진제목체" pitchFamily="18" charset="-127"/>
                </a:rPr>
                <a:t>분석 프로세스</a:t>
              </a:r>
              <a:r>
                <a:rPr kumimoji="1" lang="en-US" altLang="ko-KR" sz="1200" kern="0" dirty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가는각진제목체" pitchFamily="18" charset="-127"/>
                </a:rPr>
                <a:t>(1/2)</a:t>
              </a:r>
              <a:endParaRPr kumimoji="1" lang="ko-KR" altLang="en-US" sz="1200" kern="0" dirty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prstClr val="white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가는각진제목체" pitchFamily="18" charset="-127"/>
              </a:endParaRPr>
            </a:p>
          </p:txBody>
        </p: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8DC3576E-70EE-7694-3351-BCE74B5616AD}"/>
                </a:ext>
              </a:extLst>
            </p:cNvPr>
            <p:cNvGrpSpPr/>
            <p:nvPr/>
          </p:nvGrpSpPr>
          <p:grpSpPr>
            <a:xfrm>
              <a:off x="539750" y="2625603"/>
              <a:ext cx="374060" cy="285189"/>
              <a:chOff x="479482" y="2369078"/>
              <a:chExt cx="374060" cy="285189"/>
            </a:xfrm>
          </p:grpSpPr>
          <p:sp>
            <p:nvSpPr>
              <p:cNvPr id="150" name="직각 삼각형 171">
                <a:extLst>
                  <a:ext uri="{FF2B5EF4-FFF2-40B4-BE49-F238E27FC236}">
                    <a16:creationId xmlns:a16="http://schemas.microsoft.com/office/drawing/2014/main" id="{D18CD28C-8349-889F-AF49-9D463044659D}"/>
                  </a:ext>
                </a:extLst>
              </p:cNvPr>
              <p:cNvSpPr/>
              <p:nvPr/>
            </p:nvSpPr>
            <p:spPr bwMode="gray">
              <a:xfrm>
                <a:off x="600516" y="2371730"/>
                <a:ext cx="253026" cy="259003"/>
              </a:xfrm>
              <a:custGeom>
                <a:avLst/>
                <a:gdLst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518668 w 518668"/>
                  <a:gd name="connsiteY2" fmla="*/ 672046 h 672046"/>
                  <a:gd name="connsiteX3" fmla="*/ 0 w 518668"/>
                  <a:gd name="connsiteY3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269058 w 518668"/>
                  <a:gd name="connsiteY2" fmla="*/ 35208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364308 w 518668"/>
                  <a:gd name="connsiteY2" fmla="*/ 16793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364308 w 518668"/>
                  <a:gd name="connsiteY2" fmla="*/ 19333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7364 w 518668"/>
                  <a:gd name="connsiteY2" fmla="*/ 17428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7111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6476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8668" h="697446">
                    <a:moveTo>
                      <a:pt x="0" y="697446"/>
                    </a:moveTo>
                    <a:lnTo>
                      <a:pt x="0" y="0"/>
                    </a:lnTo>
                    <a:lnTo>
                      <a:pt x="284616" y="164764"/>
                    </a:lnTo>
                    <a:lnTo>
                      <a:pt x="518668" y="697446"/>
                    </a:lnTo>
                    <a:lnTo>
                      <a:pt x="0" y="697446"/>
                    </a:lnTo>
                    <a:close/>
                  </a:path>
                </a:pathLst>
              </a:custGeom>
              <a:solidFill>
                <a:sysClr val="windowText" lastClr="000000">
                  <a:alpha val="30196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endParaRPr>
              </a:p>
            </p:txBody>
          </p:sp>
          <p:sp>
            <p:nvSpPr>
              <p:cNvPr id="151" name="육각형 150">
                <a:extLst>
                  <a:ext uri="{FF2B5EF4-FFF2-40B4-BE49-F238E27FC236}">
                    <a16:creationId xmlns:a16="http://schemas.microsoft.com/office/drawing/2014/main" id="{FE427FE8-257A-AE77-0F37-05D61CC95AB6}"/>
                  </a:ext>
                </a:extLst>
              </p:cNvPr>
              <p:cNvSpPr/>
              <p:nvPr/>
            </p:nvSpPr>
            <p:spPr bwMode="gray">
              <a:xfrm rot="16200000" flipH="1">
                <a:off x="462417" y="2386143"/>
                <a:ext cx="285189" cy="251060"/>
              </a:xfrm>
              <a:prstGeom prst="hexagon">
                <a:avLst>
                  <a:gd name="adj" fmla="val 26897"/>
                  <a:gd name="vf" fmla="val 115470"/>
                </a:avLst>
              </a:prstGeom>
              <a:solidFill>
                <a:srgbClr val="003668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endParaRPr>
              </a:p>
            </p:txBody>
          </p:sp>
          <p:pic>
            <p:nvPicPr>
              <p:cNvPr id="152" name="Picture 2" descr="I:\Users\Administrator\Desktop\Vector Smart Object1.png">
                <a:extLst>
                  <a:ext uri="{FF2B5EF4-FFF2-40B4-BE49-F238E27FC236}">
                    <a16:creationId xmlns:a16="http://schemas.microsoft.com/office/drawing/2014/main" id="{085C4DFC-1C24-383E-221A-2C8896B0D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 bwMode="gray">
              <a:xfrm>
                <a:off x="554247" y="2450706"/>
                <a:ext cx="124607" cy="1170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092696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3D0162-B029-C80D-6413-89C4EBB17E1D}"/>
              </a:ext>
            </a:extLst>
          </p:cNvPr>
          <p:cNvSpPr txBox="1"/>
          <p:nvPr/>
        </p:nvSpPr>
        <p:spPr>
          <a:xfrm>
            <a:off x="-1730951" y="239433"/>
            <a:ext cx="1904206" cy="669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>
                <a:ea typeface="KoPub돋움체 Bold" panose="00000800000000000000"/>
              </a:rPr>
              <a:t>분석 프로세스</a:t>
            </a:r>
            <a:endParaRPr lang="en-US" altLang="ko-KR" sz="1874" b="1" dirty="0">
              <a:ea typeface="KoPub돋움체 Bold" panose="00000800000000000000"/>
            </a:endParaRPr>
          </a:p>
          <a:p>
            <a:r>
              <a:rPr lang="en-US" altLang="ko-KR" sz="1874" b="1" dirty="0">
                <a:ea typeface="KoPub돋움체 Bold" panose="00000800000000000000"/>
              </a:rPr>
              <a:t>(1</a:t>
            </a:r>
            <a:r>
              <a:rPr lang="ko-KR" altLang="en-US" sz="1874" b="1" dirty="0">
                <a:ea typeface="KoPub돋움체 Bold" panose="00000800000000000000"/>
              </a:rPr>
              <a:t>안</a:t>
            </a:r>
            <a:r>
              <a:rPr lang="en-US" altLang="ko-KR" sz="1874" b="1" dirty="0">
                <a:ea typeface="KoPub돋움체 Bold" panose="00000800000000000000"/>
              </a:rPr>
              <a:t>)</a:t>
            </a:r>
            <a:endParaRPr lang="ko-KR" altLang="en-US" sz="1874" b="1" dirty="0">
              <a:ea typeface="KoPub돋움체 Bold" panose="00000800000000000000"/>
            </a:endParaRPr>
          </a:p>
        </p:txBody>
      </p: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19D97BA0-A394-8E3C-E407-F06CA96DDC39}"/>
              </a:ext>
            </a:extLst>
          </p:cNvPr>
          <p:cNvGrpSpPr/>
          <p:nvPr/>
        </p:nvGrpSpPr>
        <p:grpSpPr>
          <a:xfrm>
            <a:off x="173255" y="3169279"/>
            <a:ext cx="3660455" cy="3732929"/>
            <a:chOff x="3983366" y="6024164"/>
            <a:chExt cx="3660455" cy="3732929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40B37624-FA32-1CA1-6CC1-169C65C1631D}"/>
                </a:ext>
              </a:extLst>
            </p:cNvPr>
            <p:cNvSpPr/>
            <p:nvPr/>
          </p:nvSpPr>
          <p:spPr>
            <a:xfrm>
              <a:off x="3983366" y="6024164"/>
              <a:ext cx="3659735" cy="292778"/>
            </a:xfrm>
            <a:prstGeom prst="rect">
              <a:avLst/>
            </a:prstGeom>
            <a:solidFill>
              <a:srgbClr val="FF9900">
                <a:alpha val="15000"/>
              </a:srgbClr>
            </a:solidFill>
            <a:ln w="731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64831D4-31BD-1491-32DE-6D4DFCF133B3}"/>
                </a:ext>
              </a:extLst>
            </p:cNvPr>
            <p:cNvSpPr txBox="1"/>
            <p:nvPr/>
          </p:nvSpPr>
          <p:spPr>
            <a:xfrm>
              <a:off x="5237843" y="6049707"/>
              <a:ext cx="122341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b="1" spc="0" baseline="0" dirty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분석</a:t>
              </a:r>
              <a:r>
                <a:rPr lang="ko-KR" altLang="en-US" sz="900" b="1" spc="0" baseline="0" dirty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4: </a:t>
              </a:r>
              <a:r>
                <a:rPr lang="ko-KR" altLang="en-US" sz="900" b="1" spc="0" baseline="0" dirty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공간</a:t>
              </a:r>
              <a:r>
                <a:rPr lang="ko-KR" altLang="en-US" sz="900" b="1" spc="0" baseline="0" dirty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양극화</a:t>
              </a:r>
              <a:r>
                <a:rPr lang="ko-KR" altLang="en-US" sz="900" b="1" spc="0" baseline="0" dirty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endParaRPr lang="ko-KR" altLang="en-US" sz="900" b="1" spc="0" baseline="0" dirty="0">
                <a:ln/>
                <a:solidFill>
                  <a:srgbClr val="FF9900"/>
                </a:solidFill>
                <a:latin typeface="맑은 고딕"/>
                <a:ea typeface="KoPub돋움체 Bold" panose="00000800000000000000"/>
                <a:cs typeface="Arial"/>
                <a:sym typeface="맑은 고딕"/>
                <a:rtl val="0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293828C-9BC7-AEEC-6DBB-720BF909FCF6}"/>
                </a:ext>
              </a:extLst>
            </p:cNvPr>
            <p:cNvSpPr txBox="1"/>
            <p:nvPr/>
          </p:nvSpPr>
          <p:spPr>
            <a:xfrm>
              <a:off x="4001718" y="632201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b="1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목적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2D38EAE-46D7-723B-FAE4-C595930D3ABF}"/>
                </a:ext>
              </a:extLst>
            </p:cNvPr>
            <p:cNvSpPr txBox="1"/>
            <p:nvPr/>
          </p:nvSpPr>
          <p:spPr>
            <a:xfrm>
              <a:off x="4257899" y="6322015"/>
              <a:ext cx="3379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탕정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(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성장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 vs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원도심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(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쇠퇴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양극화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정량화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+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정책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우선순위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도출</a:t>
              </a: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AEF07793-28F7-F908-0815-667921863DC0}"/>
                </a:ext>
              </a:extLst>
            </p:cNvPr>
            <p:cNvSpPr/>
            <p:nvPr/>
          </p:nvSpPr>
          <p:spPr>
            <a:xfrm>
              <a:off x="4083992" y="6612140"/>
              <a:ext cx="3513345" cy="841738"/>
            </a:xfrm>
            <a:prstGeom prst="rect">
              <a:avLst/>
            </a:prstGeom>
            <a:noFill/>
            <a:ln w="7315" cap="flat">
              <a:solidFill>
                <a:srgbClr val="DDDDDD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DF88A36-6C95-6C49-B883-8CEE70871AB6}"/>
                </a:ext>
              </a:extLst>
            </p:cNvPr>
            <p:cNvSpPr txBox="1"/>
            <p:nvPr/>
          </p:nvSpPr>
          <p:spPr>
            <a:xfrm>
              <a:off x="4074912" y="6600155"/>
              <a:ext cx="143180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Step 1: 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읍면동</a:t>
              </a:r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유형</a:t>
              </a:r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분류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BA04D48-8B6E-EDF7-1BC6-8ABBFFB44DD4}"/>
                </a:ext>
              </a:extLst>
            </p:cNvPr>
            <p:cNvSpPr txBox="1"/>
            <p:nvPr/>
          </p:nvSpPr>
          <p:spPr>
            <a:xfrm>
              <a:off x="4074912" y="6765919"/>
              <a:ext cx="2573140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 dirty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지표</a:t>
              </a:r>
              <a:r>
                <a:rPr lang="ko-KR" altLang="en-US" sz="750" spc="0" baseline="0" dirty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: </a:t>
              </a:r>
              <a:r>
                <a:rPr lang="ko-KR" altLang="en-US" sz="750" spc="0" baseline="0" dirty="0" err="1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인구증감률</a:t>
              </a:r>
              <a:r>
                <a:rPr lang="ko-KR" altLang="en-US" sz="750" spc="0" baseline="0" dirty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, </a:t>
              </a:r>
              <a:r>
                <a:rPr lang="ko-KR" altLang="en-US" sz="750" spc="0" baseline="0" dirty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고령화율</a:t>
              </a:r>
              <a:r>
                <a:rPr lang="ko-KR" altLang="en-US" sz="750" spc="0" baseline="0" dirty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, </a:t>
              </a:r>
              <a:r>
                <a:rPr lang="ko-KR" altLang="en-US" sz="750" spc="0" baseline="0" dirty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유소년비율</a:t>
              </a:r>
              <a:r>
                <a:rPr lang="ko-KR" altLang="en-US" sz="750" spc="0" baseline="0" dirty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, </a:t>
              </a:r>
              <a:r>
                <a:rPr lang="ko-KR" altLang="en-US" sz="750" spc="0" baseline="0" dirty="0" err="1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빈집률</a:t>
              </a:r>
              <a:r>
                <a:rPr lang="ko-KR" altLang="en-US" sz="750" spc="0" baseline="0" dirty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, </a:t>
              </a:r>
              <a:r>
                <a:rPr lang="ko-KR" altLang="en-US" sz="750" spc="0" baseline="0" dirty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노후도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2257BA5-8AA7-6475-94FB-E7DBA56EE687}"/>
                </a:ext>
              </a:extLst>
            </p:cNvPr>
            <p:cNvSpPr txBox="1"/>
            <p:nvPr/>
          </p:nvSpPr>
          <p:spPr>
            <a:xfrm>
              <a:off x="4074912" y="6883105"/>
              <a:ext cx="1473480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 dirty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→ </a:t>
              </a:r>
              <a:r>
                <a:rPr lang="ko-KR" altLang="en-US" sz="750" spc="0" baseline="0" dirty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클러스터링으로</a:t>
              </a:r>
              <a:r>
                <a:rPr lang="ko-KR" altLang="en-US" sz="750" spc="0" baseline="0" dirty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4</a:t>
              </a:r>
              <a:r>
                <a:rPr lang="ko-KR" altLang="en-US" sz="750" spc="0" baseline="0" dirty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유형</a:t>
              </a:r>
              <a:r>
                <a:rPr lang="ko-KR" altLang="en-US" sz="750" spc="0" baseline="0" dirty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분류</a:t>
              </a: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9DC2FBC1-ADA0-87B8-AE62-F50B0B288E98}"/>
                </a:ext>
              </a:extLst>
            </p:cNvPr>
            <p:cNvSpPr/>
            <p:nvPr/>
          </p:nvSpPr>
          <p:spPr>
            <a:xfrm>
              <a:off x="4202950" y="7085487"/>
              <a:ext cx="731947" cy="256181"/>
            </a:xfrm>
            <a:prstGeom prst="rect">
              <a:avLst/>
            </a:prstGeom>
            <a:noFill/>
            <a:ln w="14630" cap="flat">
              <a:solidFill>
                <a:srgbClr val="1A73E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D04F438-2840-756F-4744-F10F626AA76B}"/>
                </a:ext>
              </a:extLst>
            </p:cNvPr>
            <p:cNvSpPr txBox="1"/>
            <p:nvPr/>
          </p:nvSpPr>
          <p:spPr>
            <a:xfrm>
              <a:off x="4320926" y="7069895"/>
              <a:ext cx="596638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b="1" spc="0" baseline="0">
                  <a:ln/>
                  <a:solidFill>
                    <a:srgbClr val="1A73E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A. </a:t>
              </a:r>
              <a:r>
                <a:rPr lang="ko-KR" altLang="en-US" sz="750" b="1" spc="0" baseline="0">
                  <a:ln/>
                  <a:solidFill>
                    <a:srgbClr val="1A73E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급성장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9E6570B-370A-D3C4-67B3-F7B315835184}"/>
                </a:ext>
              </a:extLst>
            </p:cNvPr>
            <p:cNvSpPr txBox="1"/>
            <p:nvPr/>
          </p:nvSpPr>
          <p:spPr>
            <a:xfrm>
              <a:off x="4327430" y="7173014"/>
              <a:ext cx="579005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탕정</a:t>
              </a:r>
              <a:r>
                <a:rPr lang="ko-KR" altLang="en-US" sz="675" spc="0" baseline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, </a:t>
              </a:r>
              <a:r>
                <a:rPr lang="ko-KR" altLang="en-US" sz="675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배방</a:t>
              </a:r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F6B43FEF-5391-F103-7B56-6F2F12D731EC}"/>
                </a:ext>
              </a:extLst>
            </p:cNvPr>
            <p:cNvSpPr/>
            <p:nvPr/>
          </p:nvSpPr>
          <p:spPr>
            <a:xfrm>
              <a:off x="5008091" y="7085487"/>
              <a:ext cx="731947" cy="256181"/>
            </a:xfrm>
            <a:prstGeom prst="rect">
              <a:avLst/>
            </a:prstGeom>
            <a:noFill/>
            <a:ln w="10973" cap="flat">
              <a:solidFill>
                <a:srgbClr val="6EA8DC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FE09BF2-BDDD-C0BA-D48E-37F1752D6995}"/>
                </a:ext>
              </a:extLst>
            </p:cNvPr>
            <p:cNvSpPr txBox="1"/>
            <p:nvPr/>
          </p:nvSpPr>
          <p:spPr>
            <a:xfrm>
              <a:off x="5162665" y="7069895"/>
              <a:ext cx="500458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b="1" spc="0" baseline="0">
                  <a:ln/>
                  <a:solidFill>
                    <a:srgbClr val="4A86C7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B. </a:t>
              </a:r>
              <a:r>
                <a:rPr lang="ko-KR" altLang="en-US" sz="750" b="1" spc="0" baseline="0">
                  <a:ln/>
                  <a:solidFill>
                    <a:srgbClr val="4A86C7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완만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005CB1A-A84C-2C70-135B-F9BB473D5EDB}"/>
                </a:ext>
              </a:extLst>
            </p:cNvPr>
            <p:cNvSpPr txBox="1"/>
            <p:nvPr/>
          </p:nvSpPr>
          <p:spPr>
            <a:xfrm>
              <a:off x="5132572" y="7173014"/>
              <a:ext cx="579005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음봉</a:t>
              </a:r>
              <a:r>
                <a:rPr lang="ko-KR" altLang="en-US" sz="675" spc="0" baseline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, </a:t>
              </a:r>
              <a:r>
                <a:rPr lang="ko-KR" altLang="en-US" sz="675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염치</a:t>
              </a: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474EDC71-F22D-0C0E-FA18-B738053773C9}"/>
                </a:ext>
              </a:extLst>
            </p:cNvPr>
            <p:cNvSpPr/>
            <p:nvPr/>
          </p:nvSpPr>
          <p:spPr>
            <a:xfrm>
              <a:off x="5813233" y="7085487"/>
              <a:ext cx="731947" cy="256181"/>
            </a:xfrm>
            <a:prstGeom prst="rect">
              <a:avLst/>
            </a:prstGeom>
            <a:noFill/>
            <a:ln w="10973" cap="flat">
              <a:solidFill>
                <a:srgbClr val="ADB5BD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BB05E66-A3BF-3CB0-429C-940829A39D5F}"/>
                </a:ext>
              </a:extLst>
            </p:cNvPr>
            <p:cNvSpPr txBox="1"/>
            <p:nvPr/>
          </p:nvSpPr>
          <p:spPr>
            <a:xfrm>
              <a:off x="5967807" y="7069895"/>
              <a:ext cx="500458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b="1" spc="0" baseline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C. </a:t>
              </a:r>
              <a:r>
                <a:rPr lang="ko-KR" altLang="en-US" sz="750" b="1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정체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8220075-AEE1-05CA-8A03-DBAC352E27D7}"/>
                </a:ext>
              </a:extLst>
            </p:cNvPr>
            <p:cNvSpPr txBox="1"/>
            <p:nvPr/>
          </p:nvSpPr>
          <p:spPr>
            <a:xfrm>
              <a:off x="5937714" y="7173014"/>
              <a:ext cx="579005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신창</a:t>
              </a:r>
              <a:r>
                <a:rPr lang="ko-KR" altLang="en-US" sz="675" spc="0" baseline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, </a:t>
              </a:r>
              <a:r>
                <a:rPr lang="ko-KR" altLang="en-US" sz="675" spc="0" baseline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도고</a:t>
              </a: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A5942BB1-5D42-0AF1-12AD-6065ACA0E033}"/>
                </a:ext>
              </a:extLst>
            </p:cNvPr>
            <p:cNvSpPr/>
            <p:nvPr/>
          </p:nvSpPr>
          <p:spPr>
            <a:xfrm>
              <a:off x="6618375" y="7085487"/>
              <a:ext cx="731947" cy="256181"/>
            </a:xfrm>
            <a:prstGeom prst="rect">
              <a:avLst/>
            </a:prstGeom>
            <a:noFill/>
            <a:ln w="14630" cap="flat">
              <a:solidFill>
                <a:srgbClr val="DC3545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EBE17FD-44A2-80CF-06CF-B8A4BCCD5AC4}"/>
                </a:ext>
              </a:extLst>
            </p:cNvPr>
            <p:cNvSpPr txBox="1"/>
            <p:nvPr/>
          </p:nvSpPr>
          <p:spPr>
            <a:xfrm>
              <a:off x="6772948" y="7069895"/>
              <a:ext cx="500458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b="1" spc="0" baseline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D. </a:t>
              </a:r>
              <a:r>
                <a:rPr lang="ko-KR" altLang="en-US" sz="750" b="1" spc="0" baseline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쇠퇴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CC5E861-0B74-C154-C372-3E9E4F3C8DBB}"/>
                </a:ext>
              </a:extLst>
            </p:cNvPr>
            <p:cNvSpPr txBox="1"/>
            <p:nvPr/>
          </p:nvSpPr>
          <p:spPr>
            <a:xfrm>
              <a:off x="6794095" y="7173014"/>
              <a:ext cx="444352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원도심</a:t>
              </a: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5B6C6E65-006C-0A8C-FDA4-6BFD4999FA82}"/>
                </a:ext>
              </a:extLst>
            </p:cNvPr>
            <p:cNvSpPr/>
            <p:nvPr/>
          </p:nvSpPr>
          <p:spPr>
            <a:xfrm>
              <a:off x="4056560" y="7488057"/>
              <a:ext cx="3513345" cy="951531"/>
            </a:xfrm>
            <a:prstGeom prst="rect">
              <a:avLst/>
            </a:prstGeom>
            <a:noFill/>
            <a:ln w="7315" cap="flat">
              <a:solidFill>
                <a:srgbClr val="DDDDDD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40B1F1A-F48B-B256-1BA9-656230F02A94}"/>
                </a:ext>
              </a:extLst>
            </p:cNvPr>
            <p:cNvSpPr txBox="1"/>
            <p:nvPr/>
          </p:nvSpPr>
          <p:spPr>
            <a:xfrm>
              <a:off x="4074912" y="7515089"/>
              <a:ext cx="169148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Step 2: 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유형별</a:t>
              </a:r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인프라</a:t>
              </a:r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갭</a:t>
              </a:r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분석</a:t>
              </a:r>
            </a:p>
          </p:txBody>
        </p:sp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D7FEACD7-0F48-DC62-AD11-D7B19DDF3088}"/>
                </a:ext>
              </a:extLst>
            </p:cNvPr>
            <p:cNvSpPr/>
            <p:nvPr/>
          </p:nvSpPr>
          <p:spPr>
            <a:xfrm>
              <a:off x="4166352" y="7744239"/>
              <a:ext cx="1573686" cy="622154"/>
            </a:xfrm>
            <a:prstGeom prst="rect">
              <a:avLst/>
            </a:prstGeom>
            <a:noFill/>
            <a:ln w="7315" cap="flat">
              <a:solidFill>
                <a:srgbClr val="1A73E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3D20607-4C30-09D1-F1DD-2F77B9DA741B}"/>
                </a:ext>
              </a:extLst>
            </p:cNvPr>
            <p:cNvSpPr txBox="1"/>
            <p:nvPr/>
          </p:nvSpPr>
          <p:spPr>
            <a:xfrm>
              <a:off x="4557204" y="7743286"/>
              <a:ext cx="97654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b="1" spc="0" baseline="0">
                  <a:ln/>
                  <a:solidFill>
                    <a:srgbClr val="1A73E8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급성장</a:t>
              </a:r>
              <a:r>
                <a:rPr lang="ko-KR" altLang="en-US" sz="750" b="1" spc="0" baseline="0">
                  <a:ln/>
                  <a:solidFill>
                    <a:srgbClr val="1A73E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1A73E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지역</a:t>
              </a:r>
              <a:r>
                <a:rPr lang="ko-KR" altLang="en-US" sz="750" b="1" spc="0" baseline="0">
                  <a:ln/>
                  <a:solidFill>
                    <a:srgbClr val="1A73E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(</a:t>
              </a:r>
              <a:r>
                <a:rPr lang="ko-KR" altLang="en-US" sz="750" b="1" spc="0" baseline="0">
                  <a:ln/>
                  <a:solidFill>
                    <a:srgbClr val="1A73E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탕정</a:t>
              </a:r>
              <a:r>
                <a:rPr lang="ko-KR" altLang="en-US" sz="750" b="1" spc="0" baseline="0">
                  <a:ln/>
                  <a:solidFill>
                    <a:srgbClr val="1A73E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012CFD7-EC3E-DAE0-95F7-D0036A823659}"/>
                </a:ext>
              </a:extLst>
            </p:cNvPr>
            <p:cNvSpPr txBox="1"/>
            <p:nvPr/>
          </p:nvSpPr>
          <p:spPr>
            <a:xfrm>
              <a:off x="4148107" y="7883003"/>
              <a:ext cx="1003801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인구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vs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학교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수용력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7F28228-4EEC-6498-A990-8FF8FE3D1009}"/>
                </a:ext>
              </a:extLst>
            </p:cNvPr>
            <p:cNvSpPr txBox="1"/>
            <p:nvPr/>
          </p:nvSpPr>
          <p:spPr>
            <a:xfrm>
              <a:off x="4148107" y="7992795"/>
              <a:ext cx="917239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인구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vs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도서관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수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7B5D5D1-D608-5C02-4A12-35CA5141FC2A}"/>
                </a:ext>
              </a:extLst>
            </p:cNvPr>
            <p:cNvSpPr txBox="1"/>
            <p:nvPr/>
          </p:nvSpPr>
          <p:spPr>
            <a:xfrm>
              <a:off x="4148107" y="8102587"/>
              <a:ext cx="893193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인구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vs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의료시설</a:t>
              </a:r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8780EDBA-3C43-2D44-7713-F8B3F7BE56F3}"/>
                </a:ext>
              </a:extLst>
            </p:cNvPr>
            <p:cNvSpPr/>
            <p:nvPr/>
          </p:nvSpPr>
          <p:spPr>
            <a:xfrm>
              <a:off x="5849830" y="7744239"/>
              <a:ext cx="1573686" cy="622154"/>
            </a:xfrm>
            <a:prstGeom prst="rect">
              <a:avLst/>
            </a:prstGeom>
            <a:noFill/>
            <a:ln w="7315" cap="flat">
              <a:solidFill>
                <a:srgbClr val="DC3545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B81D086-8CFC-FE52-7C17-5DB4EA60A683}"/>
                </a:ext>
              </a:extLst>
            </p:cNvPr>
            <p:cNvSpPr txBox="1"/>
            <p:nvPr/>
          </p:nvSpPr>
          <p:spPr>
            <a:xfrm>
              <a:off x="6240682" y="7743286"/>
              <a:ext cx="97654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b="1" spc="0" baseline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쇠퇴</a:t>
              </a:r>
              <a:r>
                <a:rPr lang="ko-KR" altLang="en-US" sz="750" b="1" spc="0" baseline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지역</a:t>
              </a:r>
              <a:r>
                <a:rPr lang="ko-KR" altLang="en-US" sz="750" b="1" spc="0" baseline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(</a:t>
              </a:r>
              <a:r>
                <a:rPr lang="ko-KR" altLang="en-US" sz="750" b="1" spc="0" baseline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원도심</a:t>
              </a:r>
              <a:r>
                <a:rPr lang="ko-KR" altLang="en-US" sz="750" b="1" spc="0" baseline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D3F50E3-64BB-3178-90C0-020382751C64}"/>
                </a:ext>
              </a:extLst>
            </p:cNvPr>
            <p:cNvSpPr txBox="1"/>
            <p:nvPr/>
          </p:nvSpPr>
          <p:spPr>
            <a:xfrm>
              <a:off x="5831585" y="7883003"/>
              <a:ext cx="1148071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빈집률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vs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임계점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(5%?)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DC2807E-0AAC-B4CE-2560-D39EC9557424}"/>
                </a:ext>
              </a:extLst>
            </p:cNvPr>
            <p:cNvSpPr txBox="1"/>
            <p:nvPr/>
          </p:nvSpPr>
          <p:spPr>
            <a:xfrm>
              <a:off x="5831585" y="7992795"/>
              <a:ext cx="1282723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고령화율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vs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임계점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(30%?)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E805F4D-4AEA-F6A8-8DD4-86AFEBCBD111}"/>
                </a:ext>
              </a:extLst>
            </p:cNvPr>
            <p:cNvSpPr txBox="1"/>
            <p:nvPr/>
          </p:nvSpPr>
          <p:spPr>
            <a:xfrm>
              <a:off x="5831585" y="8102587"/>
              <a:ext cx="696024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상권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75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공실률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D43FAD6-85DC-BD13-ADA2-2629523DEAA4}"/>
                </a:ext>
              </a:extLst>
            </p:cNvPr>
            <p:cNvSpPr txBox="1"/>
            <p:nvPr/>
          </p:nvSpPr>
          <p:spPr>
            <a:xfrm>
              <a:off x="5616909" y="7510760"/>
              <a:ext cx="198002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→ "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어디가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얼마나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부족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/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심각한가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?" 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정량화</a:t>
              </a:r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32AA0A3A-53AA-A296-186B-039836A05D41}"/>
                </a:ext>
              </a:extLst>
            </p:cNvPr>
            <p:cNvSpPr/>
            <p:nvPr/>
          </p:nvSpPr>
          <p:spPr>
            <a:xfrm>
              <a:off x="4056560" y="8512783"/>
              <a:ext cx="3513345" cy="622154"/>
            </a:xfrm>
            <a:prstGeom prst="rect">
              <a:avLst/>
            </a:prstGeom>
            <a:noFill/>
            <a:ln w="7315" cap="flat">
              <a:solidFill>
                <a:srgbClr val="DDDDDD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020F62D1-27A0-B74B-9291-1E918725C5E5}"/>
                </a:ext>
              </a:extLst>
            </p:cNvPr>
            <p:cNvSpPr txBox="1"/>
            <p:nvPr/>
          </p:nvSpPr>
          <p:spPr>
            <a:xfrm>
              <a:off x="4074912" y="8539815"/>
              <a:ext cx="16065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Step 3: 5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년</a:t>
              </a:r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전망</a:t>
              </a:r>
              <a:r>
                <a:rPr lang="ko-KR" altLang="en-US" sz="825" b="1" spc="0" baseline="0">
                  <a:ln/>
                  <a:solidFill>
                    <a:srgbClr val="FF990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시뮬레이션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8B9F349-3834-171C-7F9F-36FAB9350D3F}"/>
                </a:ext>
              </a:extLst>
            </p:cNvPr>
            <p:cNvSpPr txBox="1"/>
            <p:nvPr/>
          </p:nvSpPr>
          <p:spPr>
            <a:xfrm>
              <a:off x="4148107" y="8716776"/>
              <a:ext cx="2074607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탕정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: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현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추세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2027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년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학교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수용력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한계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?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3AA536D-3566-BEF6-AAF0-8BC50C936370}"/>
                </a:ext>
              </a:extLst>
            </p:cNvPr>
            <p:cNvSpPr txBox="1"/>
            <p:nvPr/>
          </p:nvSpPr>
          <p:spPr>
            <a:xfrm>
              <a:off x="4148107" y="8841207"/>
              <a:ext cx="226536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•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원도심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: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현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추세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2028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년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고령화율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35%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돌파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?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91DA9DA-0695-ED13-54F2-E5E3FE93FB0F}"/>
                </a:ext>
              </a:extLst>
            </p:cNvPr>
            <p:cNvSpPr txBox="1"/>
            <p:nvPr/>
          </p:nvSpPr>
          <p:spPr>
            <a:xfrm>
              <a:off x="5567612" y="8532868"/>
              <a:ext cx="207620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→ "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언제까지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대응해야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하는가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?" 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긴급도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도출</a:t>
              </a:r>
            </a:p>
          </p:txBody>
        </p:sp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8D61DFC3-7B76-2BAB-E237-617D0AE82168}"/>
                </a:ext>
              </a:extLst>
            </p:cNvPr>
            <p:cNvSpPr/>
            <p:nvPr/>
          </p:nvSpPr>
          <p:spPr>
            <a:xfrm>
              <a:off x="4056560" y="9208133"/>
              <a:ext cx="3513345" cy="548960"/>
            </a:xfrm>
            <a:prstGeom prst="rect">
              <a:avLst/>
            </a:prstGeom>
            <a:noFill/>
            <a:ln w="14630" cap="flat">
              <a:solidFill>
                <a:srgbClr val="FF9900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A332825-A0CF-203F-E18E-FFC58BC44342}"/>
                </a:ext>
              </a:extLst>
            </p:cNvPr>
            <p:cNvSpPr txBox="1"/>
            <p:nvPr/>
          </p:nvSpPr>
          <p:spPr>
            <a:xfrm>
              <a:off x="4074912" y="921320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b="1" spc="0" baseline="0">
                  <a:ln/>
                  <a:solidFill>
                    <a:srgbClr val="FF9900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산출물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67D35155-F631-5B6C-E875-4D53E0A16DED}"/>
                </a:ext>
              </a:extLst>
            </p:cNvPr>
            <p:cNvSpPr txBox="1"/>
            <p:nvPr/>
          </p:nvSpPr>
          <p:spPr>
            <a:xfrm>
              <a:off x="4148107" y="9375528"/>
              <a:ext cx="1239442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1.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읍면동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유형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분류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지도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A73F480-C3E3-A48C-2CBD-4618ED5AB8AB}"/>
                </a:ext>
              </a:extLst>
            </p:cNvPr>
            <p:cNvSpPr txBox="1"/>
            <p:nvPr/>
          </p:nvSpPr>
          <p:spPr>
            <a:xfrm>
              <a:off x="5355820" y="9375528"/>
              <a:ext cx="1431802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2.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유형별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인프라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갭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매트릭스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E823449-F9E6-0557-C6DD-7440130C7537}"/>
                </a:ext>
              </a:extLst>
            </p:cNvPr>
            <p:cNvSpPr txBox="1"/>
            <p:nvPr/>
          </p:nvSpPr>
          <p:spPr>
            <a:xfrm>
              <a:off x="4148107" y="9521917"/>
              <a:ext cx="1168910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3. 5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년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전망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시뮬레이션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2A2087C-B9B1-6D70-1A2D-543EF3DFF9F9}"/>
                </a:ext>
              </a:extLst>
            </p:cNvPr>
            <p:cNvSpPr txBox="1"/>
            <p:nvPr/>
          </p:nvSpPr>
          <p:spPr>
            <a:xfrm>
              <a:off x="5355820" y="9521917"/>
              <a:ext cx="2098651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4.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정책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우선순위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매트릭스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(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긴급도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×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영향도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</a:t>
              </a:r>
            </a:p>
          </p:txBody>
        </p:sp>
      </p:grpSp>
      <p:pic>
        <p:nvPicPr>
          <p:cNvPr id="3" name="그림 2" descr="텍스트, 지도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8E0270C-5925-3117-1954-A96CCFE7B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094" y="3169279"/>
            <a:ext cx="3792481" cy="1959448"/>
          </a:xfrm>
          <a:prstGeom prst="rect">
            <a:avLst/>
          </a:prstGeom>
        </p:spPr>
      </p:pic>
      <p:pic>
        <p:nvPicPr>
          <p:cNvPr id="2" name="그래픽 1">
            <a:extLst>
              <a:ext uri="{FF2B5EF4-FFF2-40B4-BE49-F238E27FC236}">
                <a16:creationId xmlns:a16="http://schemas.microsoft.com/office/drawing/2014/main" id="{DD4A82FE-BE5C-99CE-632D-EDB30071C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4916" y="5381592"/>
            <a:ext cx="3870659" cy="1520616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59E04F38-45AF-7814-A3C1-C7AABCB07C33}"/>
              </a:ext>
            </a:extLst>
          </p:cNvPr>
          <p:cNvGrpSpPr/>
          <p:nvPr/>
        </p:nvGrpSpPr>
        <p:grpSpPr>
          <a:xfrm>
            <a:off x="923644" y="7402287"/>
            <a:ext cx="5638981" cy="2886961"/>
            <a:chOff x="480472" y="8024580"/>
            <a:chExt cx="3729360" cy="24185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ADB741C-B1BA-A56C-252B-887E0C735B96}"/>
                </a:ext>
              </a:extLst>
            </p:cNvPr>
            <p:cNvSpPr txBox="1"/>
            <p:nvPr/>
          </p:nvSpPr>
          <p:spPr>
            <a:xfrm>
              <a:off x="1612344" y="8024580"/>
              <a:ext cx="1095349" cy="2320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200" b="1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인구</a:t>
              </a:r>
              <a:r>
                <a:rPr lang="ko-KR" altLang="en-US" sz="1200" b="1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1200" b="1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전망</a:t>
              </a:r>
              <a:r>
                <a:rPr lang="ko-KR" altLang="en-US" sz="1200" b="1" spc="0" baseline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1200" b="1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시뮬레이션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117BD05-DE47-F90A-7380-101A9AD302EB}"/>
                </a:ext>
              </a:extLst>
            </p:cNvPr>
            <p:cNvSpPr txBox="1"/>
            <p:nvPr/>
          </p:nvSpPr>
          <p:spPr>
            <a:xfrm>
              <a:off x="1830685" y="8190051"/>
              <a:ext cx="762461" cy="154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2025-2030 (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현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추세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유지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</a:t>
              </a:r>
            </a:p>
          </p:txBody>
        </p:sp>
        <p:grpSp>
          <p:nvGrpSpPr>
            <p:cNvPr id="9" name="그래픽 223">
              <a:extLst>
                <a:ext uri="{FF2B5EF4-FFF2-40B4-BE49-F238E27FC236}">
                  <a16:creationId xmlns:a16="http://schemas.microsoft.com/office/drawing/2014/main" id="{973CC294-D7DF-84CB-2C23-175C3867B773}"/>
                </a:ext>
              </a:extLst>
            </p:cNvPr>
            <p:cNvGrpSpPr/>
            <p:nvPr/>
          </p:nvGrpSpPr>
          <p:grpSpPr>
            <a:xfrm>
              <a:off x="480472" y="8324016"/>
              <a:ext cx="3729360" cy="1527821"/>
              <a:chOff x="480472" y="8324016"/>
              <a:chExt cx="3729360" cy="1527821"/>
            </a:xfrm>
          </p:grpSpPr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FC49F731-677D-7AFB-6250-ED0C2FC1D136}"/>
                  </a:ext>
                </a:extLst>
              </p:cNvPr>
              <p:cNvSpPr/>
              <p:nvPr/>
            </p:nvSpPr>
            <p:spPr>
              <a:xfrm>
                <a:off x="781027" y="8461750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EEEEE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26CFD5B4-CE3F-E597-4975-785BBBFE4B67}"/>
                  </a:ext>
                </a:extLst>
              </p:cNvPr>
              <p:cNvSpPr/>
              <p:nvPr/>
            </p:nvSpPr>
            <p:spPr>
              <a:xfrm>
                <a:off x="781027" y="8760486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EEEEE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C1AED48A-CAF4-D8C3-04FE-C250489B5D30}"/>
                  </a:ext>
                </a:extLst>
              </p:cNvPr>
              <p:cNvSpPr/>
              <p:nvPr/>
            </p:nvSpPr>
            <p:spPr>
              <a:xfrm>
                <a:off x="781027" y="9059223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EEEEE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3CFDB583-5D5F-8060-55AD-B72A1DBCB86A}"/>
                  </a:ext>
                </a:extLst>
              </p:cNvPr>
              <p:cNvSpPr/>
              <p:nvPr/>
            </p:nvSpPr>
            <p:spPr>
              <a:xfrm>
                <a:off x="781027" y="9357959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DDDDDD"/>
                </a:solidFill>
                <a:custDash>
                  <a:ds d="300000" sp="150000"/>
                </a:custDash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260C052E-0C49-2479-C894-15221ECFE725}"/>
                  </a:ext>
                </a:extLst>
              </p:cNvPr>
              <p:cNvSpPr/>
              <p:nvPr/>
            </p:nvSpPr>
            <p:spPr>
              <a:xfrm>
                <a:off x="781027" y="9656695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EEEEE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E7653B51-22CF-202E-4245-985F9C32DE60}"/>
                  </a:ext>
                </a:extLst>
              </p:cNvPr>
              <p:cNvSpPr/>
              <p:nvPr/>
            </p:nvSpPr>
            <p:spPr>
              <a:xfrm>
                <a:off x="781027" y="8461750"/>
                <a:ext cx="7468" cy="1194945"/>
              </a:xfrm>
              <a:custGeom>
                <a:avLst/>
                <a:gdLst>
                  <a:gd name="csX0" fmla="*/ 60 w 7468"/>
                  <a:gd name="csY0" fmla="*/ 60 h 1194945"/>
                  <a:gd name="csX1" fmla="*/ 60 w 7468"/>
                  <a:gd name="csY1" fmla="*/ 1195005 h 11949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7468" h="1194945">
                    <a:moveTo>
                      <a:pt x="60" y="60"/>
                    </a:moveTo>
                    <a:lnTo>
                      <a:pt x="60" y="1195005"/>
                    </a:lnTo>
                  </a:path>
                </a:pathLst>
              </a:custGeom>
              <a:ln w="7455" cap="flat">
                <a:solidFill>
                  <a:srgbClr val="99999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3D0B8D8-2D51-BD13-5E2D-8B9FE7698998}"/>
                  </a:ext>
                </a:extLst>
              </p:cNvPr>
              <p:cNvSpPr txBox="1"/>
              <p:nvPr/>
            </p:nvSpPr>
            <p:spPr>
              <a:xfrm>
                <a:off x="480472" y="8380216"/>
                <a:ext cx="236626" cy="1643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>
                    <a:ln/>
                    <a:solidFill>
                      <a:srgbClr val="666666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높음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A53A731-3B5C-2B20-C35D-0E365CBCABBA}"/>
                  </a:ext>
                </a:extLst>
              </p:cNvPr>
              <p:cNvSpPr txBox="1"/>
              <p:nvPr/>
            </p:nvSpPr>
            <p:spPr>
              <a:xfrm>
                <a:off x="480472" y="9276425"/>
                <a:ext cx="236626" cy="1643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>
                    <a:ln/>
                    <a:solidFill>
                      <a:srgbClr val="666666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평균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529F8AD-A0A3-B1B4-BDA9-EFDA5D8AD6CB}"/>
                  </a:ext>
                </a:extLst>
              </p:cNvPr>
              <p:cNvSpPr txBox="1"/>
              <p:nvPr/>
            </p:nvSpPr>
            <p:spPr>
              <a:xfrm>
                <a:off x="480472" y="9575161"/>
                <a:ext cx="236626" cy="1643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>
                    <a:ln/>
                    <a:solidFill>
                      <a:srgbClr val="666666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낮음</a:t>
                </a: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F103E297-D9A0-5F49-A28E-0965637870F8}"/>
                  </a:ext>
                </a:extLst>
              </p:cNvPr>
              <p:cNvSpPr/>
              <p:nvPr/>
            </p:nvSpPr>
            <p:spPr>
              <a:xfrm>
                <a:off x="781027" y="9656695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99999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D453C8-697E-CCFC-9EFF-578D5A03BDF4}"/>
                  </a:ext>
                </a:extLst>
              </p:cNvPr>
              <p:cNvSpPr txBox="1"/>
              <p:nvPr/>
            </p:nvSpPr>
            <p:spPr>
              <a:xfrm>
                <a:off x="606516" y="9677797"/>
                <a:ext cx="262069" cy="174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2025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AFCD4A4-F165-783C-C0FE-DC15455A984A}"/>
                  </a:ext>
                </a:extLst>
              </p:cNvPr>
              <p:cNvSpPr txBox="1"/>
              <p:nvPr/>
            </p:nvSpPr>
            <p:spPr>
              <a:xfrm>
                <a:off x="1203988" y="9677797"/>
                <a:ext cx="262069" cy="174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2026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2638B14-BB4B-0D4A-1A3D-DDF29F4DEFDE}"/>
                  </a:ext>
                </a:extLst>
              </p:cNvPr>
              <p:cNvSpPr txBox="1"/>
              <p:nvPr/>
            </p:nvSpPr>
            <p:spPr>
              <a:xfrm>
                <a:off x="1801461" y="9677797"/>
                <a:ext cx="262069" cy="174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2027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4E74F73-AA9A-7871-01CE-89530F11CD79}"/>
                  </a:ext>
                </a:extLst>
              </p:cNvPr>
              <p:cNvSpPr txBox="1"/>
              <p:nvPr/>
            </p:nvSpPr>
            <p:spPr>
              <a:xfrm>
                <a:off x="2398933" y="9677797"/>
                <a:ext cx="262069" cy="174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 dirty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2028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3D73567-EDD3-BBCD-651F-BA88683AA854}"/>
                  </a:ext>
                </a:extLst>
              </p:cNvPr>
              <p:cNvSpPr txBox="1"/>
              <p:nvPr/>
            </p:nvSpPr>
            <p:spPr>
              <a:xfrm>
                <a:off x="2996406" y="9677797"/>
                <a:ext cx="262069" cy="174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2029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E6E39F8-C896-68FA-E59B-28705AF5EB04}"/>
                  </a:ext>
                </a:extLst>
              </p:cNvPr>
              <p:cNvSpPr txBox="1"/>
              <p:nvPr/>
            </p:nvSpPr>
            <p:spPr>
              <a:xfrm>
                <a:off x="3593879" y="9677797"/>
                <a:ext cx="262069" cy="174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2030</a:t>
                </a: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E7EDEF2C-AD3E-4174-B00B-59826B7ACC06}"/>
                  </a:ext>
                </a:extLst>
              </p:cNvPr>
              <p:cNvSpPr/>
              <p:nvPr/>
            </p:nvSpPr>
            <p:spPr>
              <a:xfrm>
                <a:off x="1975972" y="8461750"/>
                <a:ext cx="7468" cy="1194945"/>
              </a:xfrm>
              <a:custGeom>
                <a:avLst/>
                <a:gdLst>
                  <a:gd name="csX0" fmla="*/ 60 w 7468"/>
                  <a:gd name="csY0" fmla="*/ 60 h 1194945"/>
                  <a:gd name="csX1" fmla="*/ 60 w 7468"/>
                  <a:gd name="csY1" fmla="*/ 1195005 h 11949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7468" h="1194945">
                    <a:moveTo>
                      <a:pt x="60" y="60"/>
                    </a:moveTo>
                    <a:lnTo>
                      <a:pt x="60" y="1195005"/>
                    </a:lnTo>
                  </a:path>
                </a:pathLst>
              </a:custGeom>
              <a:ln w="11183" cap="flat">
                <a:solidFill>
                  <a:srgbClr val="FF9900"/>
                </a:solidFill>
                <a:custDash>
                  <a:ds d="375000" sp="225000"/>
                </a:custDash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AFE2084E-BCAA-2447-8D7E-0A2A4FBEADBD}"/>
                  </a:ext>
                </a:extLst>
              </p:cNvPr>
              <p:cNvSpPr/>
              <p:nvPr/>
            </p:nvSpPr>
            <p:spPr>
              <a:xfrm>
                <a:off x="2573445" y="8461750"/>
                <a:ext cx="7468" cy="1194945"/>
              </a:xfrm>
              <a:custGeom>
                <a:avLst/>
                <a:gdLst>
                  <a:gd name="csX0" fmla="*/ 60 w 7468"/>
                  <a:gd name="csY0" fmla="*/ 60 h 1194945"/>
                  <a:gd name="csX1" fmla="*/ 60 w 7468"/>
                  <a:gd name="csY1" fmla="*/ 1195005 h 11949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7468" h="1194945">
                    <a:moveTo>
                      <a:pt x="60" y="60"/>
                    </a:moveTo>
                    <a:lnTo>
                      <a:pt x="60" y="1195005"/>
                    </a:lnTo>
                  </a:path>
                </a:pathLst>
              </a:custGeom>
              <a:ln w="11183" cap="flat">
                <a:solidFill>
                  <a:srgbClr val="DC3545"/>
                </a:solidFill>
                <a:custDash>
                  <a:ds d="375000" sp="225000"/>
                </a:custDash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9723D5EA-D884-914F-208D-4BA21CA4E916}"/>
                  </a:ext>
                </a:extLst>
              </p:cNvPr>
              <p:cNvSpPr/>
              <p:nvPr/>
            </p:nvSpPr>
            <p:spPr>
              <a:xfrm>
                <a:off x="781027" y="8551371"/>
                <a:ext cx="2987363" cy="582535"/>
              </a:xfrm>
              <a:custGeom>
                <a:avLst/>
                <a:gdLst>
                  <a:gd name="csX0" fmla="*/ 60 w 2987363"/>
                  <a:gd name="csY0" fmla="*/ 582596 h 582535"/>
                  <a:gd name="csX1" fmla="*/ 597533 w 2987363"/>
                  <a:gd name="csY1" fmla="*/ 433228 h 582535"/>
                  <a:gd name="csX2" fmla="*/ 1195005 w 2987363"/>
                  <a:gd name="csY2" fmla="*/ 283860 h 582535"/>
                  <a:gd name="csX3" fmla="*/ 1792478 w 2987363"/>
                  <a:gd name="csY3" fmla="*/ 171833 h 582535"/>
                  <a:gd name="csX4" fmla="*/ 2389951 w 2987363"/>
                  <a:gd name="csY4" fmla="*/ 74744 h 582535"/>
                  <a:gd name="csX5" fmla="*/ 2987423 w 2987363"/>
                  <a:gd name="csY5" fmla="*/ 60 h 5825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987363" h="582535">
                    <a:moveTo>
                      <a:pt x="60" y="582596"/>
                    </a:moveTo>
                    <a:lnTo>
                      <a:pt x="597533" y="433228"/>
                    </a:lnTo>
                    <a:lnTo>
                      <a:pt x="1195005" y="283860"/>
                    </a:lnTo>
                    <a:lnTo>
                      <a:pt x="1792478" y="171833"/>
                    </a:lnTo>
                    <a:lnTo>
                      <a:pt x="2389951" y="74744"/>
                    </a:lnTo>
                    <a:lnTo>
                      <a:pt x="2987423" y="60"/>
                    </a:lnTo>
                  </a:path>
                </a:pathLst>
              </a:custGeom>
              <a:noFill/>
              <a:ln w="18638" cap="rnd">
                <a:solidFill>
                  <a:srgbClr val="1A73E8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36" name="타원 35">
                <a:extLst>
                  <a:ext uri="{FF2B5EF4-FFF2-40B4-BE49-F238E27FC236}">
                    <a16:creationId xmlns:a16="http://schemas.microsoft.com/office/drawing/2014/main" id="{3A06FCD0-8592-DF80-AF03-60C71018BBD6}"/>
                  </a:ext>
                </a:extLst>
              </p:cNvPr>
              <p:cNvSpPr/>
              <p:nvPr/>
            </p:nvSpPr>
            <p:spPr>
              <a:xfrm>
                <a:off x="751153" y="9104033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52DBF41D-AE33-4071-5654-18D930DF1912}"/>
                  </a:ext>
                </a:extLst>
              </p:cNvPr>
              <p:cNvSpPr/>
              <p:nvPr/>
            </p:nvSpPr>
            <p:spPr>
              <a:xfrm>
                <a:off x="1348626" y="8954665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D708473F-09CA-A667-30CB-0CE7F6ACD324}"/>
                  </a:ext>
                </a:extLst>
              </p:cNvPr>
              <p:cNvSpPr/>
              <p:nvPr/>
            </p:nvSpPr>
            <p:spPr>
              <a:xfrm>
                <a:off x="1938630" y="8797828"/>
                <a:ext cx="74684" cy="74684"/>
              </a:xfrm>
              <a:prstGeom prst="ellipse">
                <a:avLst/>
              </a:prstGeom>
              <a:solidFill>
                <a:srgbClr val="FFFFFF"/>
              </a:solidFill>
              <a:ln w="14910" cap="flat">
                <a:solidFill>
                  <a:srgbClr val="1A73E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4F0E92A1-C9FB-382B-46E7-0FA4284616AE}"/>
                  </a:ext>
                </a:extLst>
              </p:cNvPr>
              <p:cNvSpPr/>
              <p:nvPr/>
            </p:nvSpPr>
            <p:spPr>
              <a:xfrm>
                <a:off x="2543571" y="8693271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87D195A9-54ED-2AFD-31A0-F8F7762AAF1E}"/>
                  </a:ext>
                </a:extLst>
              </p:cNvPr>
              <p:cNvSpPr/>
              <p:nvPr/>
            </p:nvSpPr>
            <p:spPr>
              <a:xfrm>
                <a:off x="3141044" y="8596181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C548BDFB-485E-C164-E803-BBEBBA7044D0}"/>
                  </a:ext>
                </a:extLst>
              </p:cNvPr>
              <p:cNvSpPr/>
              <p:nvPr/>
            </p:nvSpPr>
            <p:spPr>
              <a:xfrm>
                <a:off x="3738516" y="8521497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91B00A3B-1562-1BD0-BC8D-A58F68A03030}"/>
                  </a:ext>
                </a:extLst>
              </p:cNvPr>
              <p:cNvSpPr/>
              <p:nvPr/>
            </p:nvSpPr>
            <p:spPr>
              <a:xfrm>
                <a:off x="781027" y="9313149"/>
                <a:ext cx="2987363" cy="44810"/>
              </a:xfrm>
              <a:custGeom>
                <a:avLst/>
                <a:gdLst>
                  <a:gd name="csX0" fmla="*/ 60 w 2987363"/>
                  <a:gd name="csY0" fmla="*/ 44870 h 44810"/>
                  <a:gd name="csX1" fmla="*/ 597533 w 2987363"/>
                  <a:gd name="csY1" fmla="*/ 29934 h 44810"/>
                  <a:gd name="csX2" fmla="*/ 1195005 w 2987363"/>
                  <a:gd name="csY2" fmla="*/ 22465 h 44810"/>
                  <a:gd name="csX3" fmla="*/ 1792478 w 2987363"/>
                  <a:gd name="csY3" fmla="*/ 14997 h 44810"/>
                  <a:gd name="csX4" fmla="*/ 2389951 w 2987363"/>
                  <a:gd name="csY4" fmla="*/ 7528 h 44810"/>
                  <a:gd name="csX5" fmla="*/ 2987423 w 2987363"/>
                  <a:gd name="csY5" fmla="*/ 60 h 448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987363" h="44810">
                    <a:moveTo>
                      <a:pt x="60" y="44870"/>
                    </a:moveTo>
                    <a:lnTo>
                      <a:pt x="597533" y="29934"/>
                    </a:lnTo>
                    <a:lnTo>
                      <a:pt x="1195005" y="22465"/>
                    </a:lnTo>
                    <a:lnTo>
                      <a:pt x="1792478" y="14997"/>
                    </a:lnTo>
                    <a:lnTo>
                      <a:pt x="2389951" y="7528"/>
                    </a:lnTo>
                    <a:lnTo>
                      <a:pt x="2987423" y="60"/>
                    </a:lnTo>
                  </a:path>
                </a:pathLst>
              </a:custGeom>
              <a:noFill/>
              <a:ln w="14910" cap="flat">
                <a:solidFill>
                  <a:srgbClr val="888888"/>
                </a:solidFill>
                <a:custDash>
                  <a:ds d="450000" sp="225000"/>
                </a:custDash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43" name="타원 42">
                <a:extLst>
                  <a:ext uri="{FF2B5EF4-FFF2-40B4-BE49-F238E27FC236}">
                    <a16:creationId xmlns:a16="http://schemas.microsoft.com/office/drawing/2014/main" id="{B951352B-AF84-A6AC-A132-1F8E90F56C6D}"/>
                  </a:ext>
                </a:extLst>
              </p:cNvPr>
              <p:cNvSpPr/>
              <p:nvPr/>
            </p:nvSpPr>
            <p:spPr>
              <a:xfrm>
                <a:off x="758622" y="9335554"/>
                <a:ext cx="44810" cy="44810"/>
              </a:xfrm>
              <a:prstGeom prst="ellipse">
                <a:avLst/>
              </a:prstGeom>
              <a:solidFill>
                <a:srgbClr val="88888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44" name="타원 43">
                <a:extLst>
                  <a:ext uri="{FF2B5EF4-FFF2-40B4-BE49-F238E27FC236}">
                    <a16:creationId xmlns:a16="http://schemas.microsoft.com/office/drawing/2014/main" id="{72DCD07E-E9B3-AEF4-D12D-ED69A508AD1C}"/>
                  </a:ext>
                </a:extLst>
              </p:cNvPr>
              <p:cNvSpPr/>
              <p:nvPr/>
            </p:nvSpPr>
            <p:spPr>
              <a:xfrm>
                <a:off x="3745985" y="9290743"/>
                <a:ext cx="44810" cy="44810"/>
              </a:xfrm>
              <a:prstGeom prst="ellipse">
                <a:avLst/>
              </a:prstGeom>
              <a:solidFill>
                <a:srgbClr val="88888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6BBE46F0-6677-113B-4CDF-10F4B6C1E3BB}"/>
                  </a:ext>
                </a:extLst>
              </p:cNvPr>
              <p:cNvSpPr/>
              <p:nvPr/>
            </p:nvSpPr>
            <p:spPr>
              <a:xfrm>
                <a:off x="781027" y="9208591"/>
                <a:ext cx="2987363" cy="388357"/>
              </a:xfrm>
              <a:custGeom>
                <a:avLst/>
                <a:gdLst>
                  <a:gd name="csX0" fmla="*/ 60 w 2987363"/>
                  <a:gd name="csY0" fmla="*/ 60 h 388357"/>
                  <a:gd name="csX1" fmla="*/ 597533 w 2987363"/>
                  <a:gd name="csY1" fmla="*/ 112086 h 388357"/>
                  <a:gd name="csX2" fmla="*/ 1195005 w 2987363"/>
                  <a:gd name="csY2" fmla="*/ 209175 h 388357"/>
                  <a:gd name="csX3" fmla="*/ 1792478 w 2987363"/>
                  <a:gd name="csY3" fmla="*/ 283860 h 388357"/>
                  <a:gd name="csX4" fmla="*/ 2389951 w 2987363"/>
                  <a:gd name="csY4" fmla="*/ 343607 h 388357"/>
                  <a:gd name="csX5" fmla="*/ 2987423 w 2987363"/>
                  <a:gd name="csY5" fmla="*/ 388417 h 3883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987363" h="388357">
                    <a:moveTo>
                      <a:pt x="60" y="60"/>
                    </a:moveTo>
                    <a:lnTo>
                      <a:pt x="597533" y="112086"/>
                    </a:lnTo>
                    <a:lnTo>
                      <a:pt x="1195005" y="209175"/>
                    </a:lnTo>
                    <a:lnTo>
                      <a:pt x="1792478" y="283860"/>
                    </a:lnTo>
                    <a:lnTo>
                      <a:pt x="2389951" y="343607"/>
                    </a:lnTo>
                    <a:lnTo>
                      <a:pt x="2987423" y="388417"/>
                    </a:lnTo>
                  </a:path>
                </a:pathLst>
              </a:custGeom>
              <a:noFill/>
              <a:ln w="18638" cap="rnd">
                <a:solidFill>
                  <a:srgbClr val="DC3545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6" name="타원 85">
                <a:extLst>
                  <a:ext uri="{FF2B5EF4-FFF2-40B4-BE49-F238E27FC236}">
                    <a16:creationId xmlns:a16="http://schemas.microsoft.com/office/drawing/2014/main" id="{0B237224-58EB-0D39-9F76-DECF3EC03338}"/>
                  </a:ext>
                </a:extLst>
              </p:cNvPr>
              <p:cNvSpPr/>
              <p:nvPr/>
            </p:nvSpPr>
            <p:spPr>
              <a:xfrm>
                <a:off x="751153" y="9178717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7" name="타원 86">
                <a:extLst>
                  <a:ext uri="{FF2B5EF4-FFF2-40B4-BE49-F238E27FC236}">
                    <a16:creationId xmlns:a16="http://schemas.microsoft.com/office/drawing/2014/main" id="{79207775-4EF6-362E-78EC-740F1E981511}"/>
                  </a:ext>
                </a:extLst>
              </p:cNvPr>
              <p:cNvSpPr/>
              <p:nvPr/>
            </p:nvSpPr>
            <p:spPr>
              <a:xfrm>
                <a:off x="1348626" y="9290743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0" name="타원 89">
                <a:extLst>
                  <a:ext uri="{FF2B5EF4-FFF2-40B4-BE49-F238E27FC236}">
                    <a16:creationId xmlns:a16="http://schemas.microsoft.com/office/drawing/2014/main" id="{15717607-2E30-425B-017D-36226F462ED6}"/>
                  </a:ext>
                </a:extLst>
              </p:cNvPr>
              <p:cNvSpPr/>
              <p:nvPr/>
            </p:nvSpPr>
            <p:spPr>
              <a:xfrm>
                <a:off x="1946099" y="9387833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4F8060D3-D1DB-37AB-0592-2FEBF51C1FB5}"/>
                  </a:ext>
                </a:extLst>
              </p:cNvPr>
              <p:cNvSpPr/>
              <p:nvPr/>
            </p:nvSpPr>
            <p:spPr>
              <a:xfrm>
                <a:off x="2536103" y="9455048"/>
                <a:ext cx="74684" cy="74684"/>
              </a:xfrm>
              <a:prstGeom prst="ellipse">
                <a:avLst/>
              </a:prstGeom>
              <a:solidFill>
                <a:srgbClr val="FFFFFF"/>
              </a:solidFill>
              <a:ln w="14910" cap="flat">
                <a:solidFill>
                  <a:srgbClr val="DC354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2" name="타원 91">
                <a:extLst>
                  <a:ext uri="{FF2B5EF4-FFF2-40B4-BE49-F238E27FC236}">
                    <a16:creationId xmlns:a16="http://schemas.microsoft.com/office/drawing/2014/main" id="{00308D3D-316A-F543-B25D-C4A992172981}"/>
                  </a:ext>
                </a:extLst>
              </p:cNvPr>
              <p:cNvSpPr/>
              <p:nvPr/>
            </p:nvSpPr>
            <p:spPr>
              <a:xfrm>
                <a:off x="3141044" y="9522264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3" name="타원 92">
                <a:extLst>
                  <a:ext uri="{FF2B5EF4-FFF2-40B4-BE49-F238E27FC236}">
                    <a16:creationId xmlns:a16="http://schemas.microsoft.com/office/drawing/2014/main" id="{62B3B119-7644-EB02-511C-FB0E469B4582}"/>
                  </a:ext>
                </a:extLst>
              </p:cNvPr>
              <p:cNvSpPr/>
              <p:nvPr/>
            </p:nvSpPr>
            <p:spPr>
              <a:xfrm>
                <a:off x="3738516" y="9567075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E9160CB-4091-F1C0-61AA-E5ADB1F0809C}"/>
                  </a:ext>
                </a:extLst>
              </p:cNvPr>
              <p:cNvSpPr txBox="1"/>
              <p:nvPr/>
            </p:nvSpPr>
            <p:spPr>
              <a:xfrm>
                <a:off x="3751634" y="8446772"/>
                <a:ext cx="397769" cy="174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b="1" spc="0" baseline="0" dirty="0" err="1">
                    <a:ln/>
                    <a:solidFill>
                      <a:srgbClr val="1A73E8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탕정</a:t>
                </a:r>
                <a:r>
                  <a:rPr lang="ko-KR" altLang="en-US" sz="750" b="1" spc="0" baseline="0" dirty="0" err="1">
                    <a:ln/>
                    <a:solidFill>
                      <a:srgbClr val="1A73E8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·</a:t>
                </a:r>
                <a:r>
                  <a:rPr lang="ko-KR" altLang="en-US" sz="750" b="1" spc="0" baseline="0" dirty="0" err="1">
                    <a:ln/>
                    <a:solidFill>
                      <a:srgbClr val="1A73E8"/>
                    </a:solidFill>
                    <a:latin typeface="맑은 고딕"/>
                    <a:ea typeface="KoPub돋움체 Bold" panose="00000800000000000000"/>
                    <a:cs typeface="Arial"/>
                    <a:sym typeface="맑은 고딕"/>
                    <a:rtl val="0"/>
                  </a:rPr>
                  <a:t>배방</a:t>
                </a:r>
                <a:endParaRPr lang="ko-KR" altLang="en-US" sz="750" b="1" spc="0" baseline="0" dirty="0">
                  <a:ln/>
                  <a:solidFill>
                    <a:srgbClr val="1A73E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7C8B6C3-54AA-2E68-EB8E-2E45CDE2B60E}"/>
                  </a:ext>
                </a:extLst>
              </p:cNvPr>
              <p:cNvSpPr txBox="1"/>
              <p:nvPr/>
            </p:nvSpPr>
            <p:spPr>
              <a:xfrm>
                <a:off x="3751634" y="9208549"/>
                <a:ext cx="458198" cy="174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888888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아산시</a:t>
                </a:r>
                <a:r>
                  <a:rPr lang="ko-KR" altLang="en-US" sz="750" spc="0" baseline="0">
                    <a:ln/>
                    <a:solidFill>
                      <a:srgbClr val="888888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750" spc="0" baseline="0">
                    <a:ln/>
                    <a:solidFill>
                      <a:srgbClr val="888888"/>
                    </a:solidFill>
                    <a:latin typeface="맑은 고딕"/>
                    <a:ea typeface="KoPub돋움체 Bold" panose="00000800000000000000"/>
                    <a:cs typeface="Arial"/>
                    <a:sym typeface="맑은 고딕"/>
                    <a:rtl val="0"/>
                  </a:rPr>
                  <a:t>평균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96B8BC8-681D-CC57-F7BE-845434E0A04B}"/>
                  </a:ext>
                </a:extLst>
              </p:cNvPr>
              <p:cNvSpPr txBox="1"/>
              <p:nvPr/>
            </p:nvSpPr>
            <p:spPr>
              <a:xfrm>
                <a:off x="3751634" y="9492349"/>
                <a:ext cx="312956" cy="174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b="1" spc="0" baseline="0">
                    <a:ln/>
                    <a:solidFill>
                      <a:srgbClr val="DC3545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원도심</a:t>
                </a:r>
              </a:p>
            </p:txBody>
          </p:sp>
          <p:sp>
            <p:nvSpPr>
              <p:cNvPr id="142" name="직사각형 141">
                <a:extLst>
                  <a:ext uri="{FF2B5EF4-FFF2-40B4-BE49-F238E27FC236}">
                    <a16:creationId xmlns:a16="http://schemas.microsoft.com/office/drawing/2014/main" id="{6FB8666C-6D40-0874-2629-060EEE73D579}"/>
                  </a:ext>
                </a:extLst>
              </p:cNvPr>
              <p:cNvSpPr/>
              <p:nvPr/>
            </p:nvSpPr>
            <p:spPr>
              <a:xfrm>
                <a:off x="1751920" y="8349724"/>
                <a:ext cx="448104" cy="119494"/>
              </a:xfrm>
              <a:prstGeom prst="rect">
                <a:avLst/>
              </a:prstGeom>
              <a:noFill/>
              <a:ln w="7455" cap="flat">
                <a:solidFill>
                  <a:srgbClr val="FF99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8D056F9C-9A03-A1AB-48CB-BC0C8CF6D21C}"/>
                  </a:ext>
                </a:extLst>
              </p:cNvPr>
              <p:cNvSpPr txBox="1"/>
              <p:nvPr/>
            </p:nvSpPr>
            <p:spPr>
              <a:xfrm>
                <a:off x="1763074" y="8324016"/>
                <a:ext cx="403070" cy="1547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00" spc="0" baseline="0" dirty="0">
                    <a:ln/>
                    <a:solidFill>
                      <a:srgbClr val="FF9900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2027 </a:t>
                </a:r>
                <a:r>
                  <a:rPr lang="ko-KR" altLang="en-US" sz="600" spc="0" baseline="0" dirty="0">
                    <a:ln/>
                    <a:solidFill>
                      <a:srgbClr val="FF9900"/>
                    </a:solidFill>
                    <a:latin typeface="맑은 고딕"/>
                    <a:ea typeface="KoPub돋움체 Bold" panose="00000800000000000000"/>
                    <a:cs typeface="Arial"/>
                    <a:sym typeface="맑은 고딕"/>
                    <a:rtl val="0"/>
                  </a:rPr>
                  <a:t>임계점</a:t>
                </a:r>
              </a:p>
            </p:txBody>
          </p:sp>
          <p:sp>
            <p:nvSpPr>
              <p:cNvPr id="144" name="직사각형 143">
                <a:extLst>
                  <a:ext uri="{FF2B5EF4-FFF2-40B4-BE49-F238E27FC236}">
                    <a16:creationId xmlns:a16="http://schemas.microsoft.com/office/drawing/2014/main" id="{0242DA30-4D74-B587-D81E-0AF2E6CE08F9}"/>
                  </a:ext>
                </a:extLst>
              </p:cNvPr>
              <p:cNvSpPr/>
              <p:nvPr/>
            </p:nvSpPr>
            <p:spPr>
              <a:xfrm>
                <a:off x="2349392" y="8350754"/>
                <a:ext cx="448104" cy="119494"/>
              </a:xfrm>
              <a:prstGeom prst="rect">
                <a:avLst/>
              </a:prstGeom>
              <a:noFill/>
              <a:ln w="7455" cap="flat">
                <a:solidFill>
                  <a:srgbClr val="DC354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2C40C4BF-FA1E-4C3F-B640-0A758AAC5728}"/>
                  </a:ext>
                </a:extLst>
              </p:cNvPr>
              <p:cNvSpPr txBox="1"/>
              <p:nvPr/>
            </p:nvSpPr>
            <p:spPr>
              <a:xfrm>
                <a:off x="2373319" y="8336947"/>
                <a:ext cx="403070" cy="1547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00" spc="0" baseline="0" dirty="0">
                    <a:ln/>
                    <a:solidFill>
                      <a:srgbClr val="DC3545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2028 </a:t>
                </a:r>
                <a:r>
                  <a:rPr lang="ko-KR" altLang="en-US" sz="600" spc="0" baseline="0" dirty="0">
                    <a:ln/>
                    <a:solidFill>
                      <a:srgbClr val="DC3545"/>
                    </a:solidFill>
                    <a:latin typeface="맑은 고딕"/>
                    <a:ea typeface="KoPub돋움체 Bold" panose="00000800000000000000"/>
                    <a:cs typeface="Arial"/>
                    <a:sym typeface="맑은 고딕"/>
                    <a:rtl val="0"/>
                  </a:rPr>
                  <a:t>임계점</a:t>
                </a:r>
              </a:p>
            </p:txBody>
          </p:sp>
        </p:grp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CAA9CC1-6DE5-1CA3-996D-F06A1BB20A12}"/>
                </a:ext>
              </a:extLst>
            </p:cNvPr>
            <p:cNvSpPr/>
            <p:nvPr/>
          </p:nvSpPr>
          <p:spPr>
            <a:xfrm>
              <a:off x="556975" y="9955432"/>
              <a:ext cx="3435467" cy="485446"/>
            </a:xfrm>
            <a:prstGeom prst="rect">
              <a:avLst/>
            </a:prstGeom>
            <a:noFill/>
            <a:ln w="11183" cap="flat">
              <a:solidFill>
                <a:srgbClr val="DC3545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3556637-5B45-8EEC-3AEF-CEBB54C60242}"/>
                </a:ext>
              </a:extLst>
            </p:cNvPr>
            <p:cNvSpPr txBox="1"/>
            <p:nvPr/>
          </p:nvSpPr>
          <p:spPr>
            <a:xfrm>
              <a:off x="1671480" y="9961538"/>
              <a:ext cx="1103830" cy="1933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임계점</a:t>
              </a:r>
              <a:r>
                <a:rPr lang="ko-KR" altLang="en-US" sz="825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예측</a:t>
              </a:r>
              <a:r>
                <a:rPr lang="ko-KR" altLang="en-US" sz="825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(</a:t>
              </a:r>
              <a:r>
                <a:rPr lang="ko-KR" altLang="en-US" sz="9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현</a:t>
              </a:r>
              <a:r>
                <a:rPr lang="ko-KR" altLang="en-US" sz="825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추세</a:t>
              </a:r>
              <a:r>
                <a:rPr lang="ko-KR" altLang="en-US" sz="825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유지</a:t>
              </a:r>
              <a:r>
                <a:rPr lang="ko-KR" altLang="en-US" sz="825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</a:t>
              </a:r>
              <a:r>
                <a:rPr lang="ko-KR" altLang="en-US" sz="825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</a:t>
              </a:r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1C49B0BF-F150-7622-C219-309E6B7A7338}"/>
                </a:ext>
              </a:extLst>
            </p:cNvPr>
            <p:cNvSpPr/>
            <p:nvPr/>
          </p:nvSpPr>
          <p:spPr>
            <a:xfrm>
              <a:off x="1741937" y="10216826"/>
              <a:ext cx="44810" cy="44810"/>
            </a:xfrm>
            <a:prstGeom prst="ellipse">
              <a:avLst/>
            </a:prstGeom>
            <a:solidFill>
              <a:srgbClr val="FF9900"/>
            </a:solidFill>
            <a:ln w="745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CBFAE9-F8DD-487D-8FC4-B5E62F43ACA1}"/>
                </a:ext>
              </a:extLst>
            </p:cNvPr>
            <p:cNvSpPr txBox="1"/>
            <p:nvPr/>
          </p:nvSpPr>
          <p:spPr>
            <a:xfrm>
              <a:off x="1746164" y="10142100"/>
              <a:ext cx="1133514" cy="174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2027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년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: </a:t>
              </a:r>
              <a:r>
                <a:rPr lang="ko-KR" altLang="en-US" sz="750" spc="0" baseline="0" dirty="0" err="1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탕정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학교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수용력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한계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도달</a:t>
              </a:r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2B36BF53-F45D-A72C-0F0E-AFE1ECF77E05}"/>
                </a:ext>
              </a:extLst>
            </p:cNvPr>
            <p:cNvSpPr/>
            <p:nvPr/>
          </p:nvSpPr>
          <p:spPr>
            <a:xfrm>
              <a:off x="1741937" y="10343789"/>
              <a:ext cx="44810" cy="44810"/>
            </a:xfrm>
            <a:prstGeom prst="ellipse">
              <a:avLst/>
            </a:prstGeom>
            <a:solidFill>
              <a:srgbClr val="DC3545"/>
            </a:solidFill>
            <a:ln w="745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5144D0D-50F4-436A-67BF-6241C13C7A99}"/>
                </a:ext>
              </a:extLst>
            </p:cNvPr>
            <p:cNvSpPr txBox="1"/>
            <p:nvPr/>
          </p:nvSpPr>
          <p:spPr>
            <a:xfrm>
              <a:off x="1746164" y="10269063"/>
              <a:ext cx="1114432" cy="174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2028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년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: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원도심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고령화율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35% </a:t>
              </a:r>
              <a:r>
                <a:rPr lang="ko-KR" altLang="en-US" sz="75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돌파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F0A0696-660B-66EB-0EFC-364A6B8C0EC2}"/>
                </a:ext>
              </a:extLst>
            </p:cNvPr>
            <p:cNvSpPr txBox="1"/>
            <p:nvPr/>
          </p:nvSpPr>
          <p:spPr>
            <a:xfrm>
              <a:off x="3430471" y="10247318"/>
              <a:ext cx="332040" cy="164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>
                  <a:ln/>
                  <a:solidFill>
                    <a:srgbClr val="999999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* </a:t>
              </a:r>
              <a:r>
                <a:rPr lang="ko-KR" altLang="en-US" sz="675" spc="0" baseline="0">
                  <a:ln/>
                  <a:solidFill>
                    <a:srgbClr val="999999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예측치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620AE9DD-0644-9C88-8051-451F389D17B9}"/>
              </a:ext>
            </a:extLst>
          </p:cNvPr>
          <p:cNvGrpSpPr/>
          <p:nvPr/>
        </p:nvGrpSpPr>
        <p:grpSpPr>
          <a:xfrm>
            <a:off x="273881" y="389475"/>
            <a:ext cx="6481763" cy="285189"/>
            <a:chOff x="539750" y="2625603"/>
            <a:chExt cx="6481763" cy="285189"/>
          </a:xfrm>
        </p:grpSpPr>
        <p:sp>
          <p:nvSpPr>
            <p:cNvPr id="48" name="모서리가 둥근 직사각형 6">
              <a:extLst>
                <a:ext uri="{FF2B5EF4-FFF2-40B4-BE49-F238E27FC236}">
                  <a16:creationId xmlns:a16="http://schemas.microsoft.com/office/drawing/2014/main" id="{AFB42EF5-6B4D-BAFB-7543-4956EABB7B5B}"/>
                </a:ext>
              </a:extLst>
            </p:cNvPr>
            <p:cNvSpPr/>
            <p:nvPr/>
          </p:nvSpPr>
          <p:spPr bwMode="gray">
            <a:xfrm>
              <a:off x="662749" y="2644370"/>
              <a:ext cx="6358764" cy="247657"/>
            </a:xfrm>
            <a:prstGeom prst="roundRect">
              <a:avLst>
                <a:gd name="adj" fmla="val 0"/>
              </a:avLst>
            </a:prstGeom>
            <a:solidFill>
              <a:srgbClr val="003668"/>
            </a:solidFill>
            <a:ln w="38100" cap="flat" cmpd="sng" algn="ctr">
              <a:noFill/>
              <a:prstDash val="solid"/>
            </a:ln>
            <a:effectLst/>
          </p:spPr>
          <p:txBody>
            <a:bodyPr wrap="none" lIns="252000" rIns="0" rtlCol="0" anchor="ctr"/>
            <a:lstStyle/>
            <a:p>
              <a:pPr defTabSz="995334" fontAlgn="base">
                <a:spcBef>
                  <a:spcPct val="0"/>
                </a:spcBef>
                <a:spcAft>
                  <a:spcPts val="200"/>
                </a:spcAft>
                <a:buSzPct val="110000"/>
                <a:defRPr/>
              </a:pPr>
              <a:r>
                <a:rPr kumimoji="1" lang="ko-KR" altLang="en-US" sz="1200" kern="0" dirty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/>
                  <a:cs typeface="가는각진제목체" pitchFamily="18" charset="-127"/>
                </a:rPr>
                <a:t>분석 프로세스</a:t>
              </a:r>
              <a:r>
                <a:rPr kumimoji="1" lang="en-US" altLang="ko-KR" sz="1200" kern="0" dirty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/>
                  <a:cs typeface="가는각진제목체" pitchFamily="18" charset="-127"/>
                </a:rPr>
                <a:t>(2/2)</a:t>
              </a:r>
              <a:endParaRPr kumimoji="1" lang="ko-KR" altLang="en-US" sz="1200" kern="0" dirty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prstClr val="white"/>
                </a:solidFill>
                <a:latin typeface="KoPub돋움체 Bold" panose="00000800000000000000" pitchFamily="2" charset="-127"/>
                <a:ea typeface="KoPub돋움체 Bold" panose="00000800000000000000"/>
                <a:cs typeface="가는각진제목체" pitchFamily="18" charset="-127"/>
              </a:endParaRP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7BD2029C-69EA-5F72-1E77-E5A6573393D8}"/>
                </a:ext>
              </a:extLst>
            </p:cNvPr>
            <p:cNvGrpSpPr/>
            <p:nvPr/>
          </p:nvGrpSpPr>
          <p:grpSpPr>
            <a:xfrm>
              <a:off x="539750" y="2625603"/>
              <a:ext cx="374060" cy="285189"/>
              <a:chOff x="479482" y="2369078"/>
              <a:chExt cx="374060" cy="285189"/>
            </a:xfrm>
          </p:grpSpPr>
          <p:sp>
            <p:nvSpPr>
              <p:cNvPr id="50" name="직각 삼각형 171">
                <a:extLst>
                  <a:ext uri="{FF2B5EF4-FFF2-40B4-BE49-F238E27FC236}">
                    <a16:creationId xmlns:a16="http://schemas.microsoft.com/office/drawing/2014/main" id="{C1C4F3DB-E2F3-497B-78E2-D08802C9119D}"/>
                  </a:ext>
                </a:extLst>
              </p:cNvPr>
              <p:cNvSpPr/>
              <p:nvPr/>
            </p:nvSpPr>
            <p:spPr bwMode="gray">
              <a:xfrm>
                <a:off x="600516" y="2371730"/>
                <a:ext cx="253026" cy="259003"/>
              </a:xfrm>
              <a:custGeom>
                <a:avLst/>
                <a:gdLst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518668 w 518668"/>
                  <a:gd name="connsiteY2" fmla="*/ 672046 h 672046"/>
                  <a:gd name="connsiteX3" fmla="*/ 0 w 518668"/>
                  <a:gd name="connsiteY3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269058 w 518668"/>
                  <a:gd name="connsiteY2" fmla="*/ 35208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364308 w 518668"/>
                  <a:gd name="connsiteY2" fmla="*/ 16793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364308 w 518668"/>
                  <a:gd name="connsiteY2" fmla="*/ 19333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7364 w 518668"/>
                  <a:gd name="connsiteY2" fmla="*/ 17428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7111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6476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8668" h="697446">
                    <a:moveTo>
                      <a:pt x="0" y="697446"/>
                    </a:moveTo>
                    <a:lnTo>
                      <a:pt x="0" y="0"/>
                    </a:lnTo>
                    <a:lnTo>
                      <a:pt x="284616" y="164764"/>
                    </a:lnTo>
                    <a:lnTo>
                      <a:pt x="518668" y="697446"/>
                    </a:lnTo>
                    <a:lnTo>
                      <a:pt x="0" y="697446"/>
                    </a:lnTo>
                    <a:close/>
                  </a:path>
                </a:pathLst>
              </a:custGeom>
              <a:solidFill>
                <a:sysClr val="windowText" lastClr="000000">
                  <a:alpha val="30196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anose="00000800000000000000"/>
                </a:endParaRPr>
              </a:p>
            </p:txBody>
          </p:sp>
          <p:sp>
            <p:nvSpPr>
              <p:cNvPr id="51" name="육각형 50">
                <a:extLst>
                  <a:ext uri="{FF2B5EF4-FFF2-40B4-BE49-F238E27FC236}">
                    <a16:creationId xmlns:a16="http://schemas.microsoft.com/office/drawing/2014/main" id="{232A366A-06A6-61C3-4240-A21889289CA8}"/>
                  </a:ext>
                </a:extLst>
              </p:cNvPr>
              <p:cNvSpPr/>
              <p:nvPr/>
            </p:nvSpPr>
            <p:spPr bwMode="gray">
              <a:xfrm rot="16200000" flipH="1">
                <a:off x="462417" y="2386143"/>
                <a:ext cx="285189" cy="251060"/>
              </a:xfrm>
              <a:prstGeom prst="hexagon">
                <a:avLst>
                  <a:gd name="adj" fmla="val 26897"/>
                  <a:gd name="vf" fmla="val 115470"/>
                </a:avLst>
              </a:prstGeom>
              <a:solidFill>
                <a:srgbClr val="003668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anose="00000800000000000000"/>
                </a:endParaRPr>
              </a:p>
            </p:txBody>
          </p:sp>
          <p:pic>
            <p:nvPicPr>
              <p:cNvPr id="52" name="Picture 2" descr="I:\Users\Administrator\Desktop\Vector Smart Object1.png">
                <a:extLst>
                  <a:ext uri="{FF2B5EF4-FFF2-40B4-BE49-F238E27FC236}">
                    <a16:creationId xmlns:a16="http://schemas.microsoft.com/office/drawing/2014/main" id="{0662D826-816C-D2BC-127C-D2A1E6F0DB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 bwMode="gray">
              <a:xfrm>
                <a:off x="554247" y="2450706"/>
                <a:ext cx="124607" cy="1170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AC3A56CB-7FF1-9C64-BBFC-E3022E6FFE80}"/>
              </a:ext>
            </a:extLst>
          </p:cNvPr>
          <p:cNvGrpSpPr/>
          <p:nvPr/>
        </p:nvGrpSpPr>
        <p:grpSpPr>
          <a:xfrm>
            <a:off x="1853596" y="939642"/>
            <a:ext cx="3626775" cy="2030994"/>
            <a:chOff x="238382" y="6024164"/>
            <a:chExt cx="3626775" cy="2030994"/>
          </a:xfrm>
        </p:grpSpPr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7E55D637-41D3-852D-0242-15BCE9DDF537}"/>
                </a:ext>
              </a:extLst>
            </p:cNvPr>
            <p:cNvSpPr/>
            <p:nvPr/>
          </p:nvSpPr>
          <p:spPr>
            <a:xfrm>
              <a:off x="238382" y="6024164"/>
              <a:ext cx="3626775" cy="282082"/>
            </a:xfrm>
            <a:prstGeom prst="rect">
              <a:avLst/>
            </a:prstGeom>
            <a:solidFill>
              <a:srgbClr val="8531B0">
                <a:alpha val="10000"/>
              </a:srgbClr>
            </a:solidFill>
            <a:ln w="8043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8157F0B-A044-693B-126A-C25625E673E8}"/>
                </a:ext>
              </a:extLst>
            </p:cNvPr>
            <p:cNvSpPr txBox="1"/>
            <p:nvPr/>
          </p:nvSpPr>
          <p:spPr>
            <a:xfrm>
              <a:off x="1411811" y="6049066"/>
              <a:ext cx="149271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50" b="1" spc="0" baseline="0" dirty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분석</a:t>
              </a:r>
              <a:r>
                <a:rPr lang="ko-KR" altLang="en-US" sz="1050" b="1" spc="0" baseline="0" dirty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3: </a:t>
              </a:r>
              <a:r>
                <a:rPr lang="ko-KR" altLang="en-US" sz="1050" b="1" spc="0" baseline="0" dirty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산업구조</a:t>
              </a:r>
              <a:r>
                <a:rPr lang="ko-KR" altLang="en-US" sz="1050" b="1" spc="0" baseline="0" dirty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1050" b="1" spc="0" baseline="0" dirty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진단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A166EF2-3368-E483-920C-16E0F288FD3D}"/>
                </a:ext>
              </a:extLst>
            </p:cNvPr>
            <p:cNvSpPr txBox="1"/>
            <p:nvPr/>
          </p:nvSpPr>
          <p:spPr>
            <a:xfrm>
              <a:off x="267834" y="631645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b="1" spc="0" baseline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목적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F03C84E-BAD2-EBF3-5FAD-85125F89219E}"/>
                </a:ext>
              </a:extLst>
            </p:cNvPr>
            <p:cNvSpPr txBox="1"/>
            <p:nvPr/>
          </p:nvSpPr>
          <p:spPr>
            <a:xfrm>
              <a:off x="549917" y="6316455"/>
              <a:ext cx="218200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삼성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·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현대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의존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구조의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지속가능성</a:t>
              </a:r>
              <a:r>
                <a:rPr lang="ko-KR" altLang="en-US" sz="825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평가</a:t>
              </a:r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A17BFFED-0276-D2F6-F718-D9FCD0BE3CBD}"/>
                </a:ext>
              </a:extLst>
            </p:cNvPr>
            <p:cNvSpPr/>
            <p:nvPr/>
          </p:nvSpPr>
          <p:spPr>
            <a:xfrm>
              <a:off x="318977" y="6588329"/>
              <a:ext cx="3465585" cy="1128330"/>
            </a:xfrm>
            <a:prstGeom prst="rect">
              <a:avLst/>
            </a:prstGeom>
            <a:noFill/>
            <a:ln w="8043" cap="flat">
              <a:solidFill>
                <a:srgbClr val="DDDDDD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1A99382-63B5-4669-4C1F-29EBA3362F32}"/>
                </a:ext>
              </a:extLst>
            </p:cNvPr>
            <p:cNvSpPr txBox="1"/>
            <p:nvPr/>
          </p:nvSpPr>
          <p:spPr>
            <a:xfrm>
              <a:off x="348429" y="6638835"/>
              <a:ext cx="180690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Step 1: </a:t>
              </a:r>
              <a:r>
                <a:rPr lang="ko-KR" altLang="en-US" sz="90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산업별</a:t>
              </a:r>
              <a:r>
                <a:rPr lang="ko-KR" altLang="en-US" sz="825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종사자</a:t>
              </a:r>
              <a:r>
                <a:rPr lang="ko-KR" altLang="en-US" sz="825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비중</a:t>
              </a:r>
              <a:r>
                <a:rPr lang="ko-KR" altLang="en-US" sz="825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분석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CD83836-2C6B-C209-D845-4CE9A7729CC4}"/>
                </a:ext>
              </a:extLst>
            </p:cNvPr>
            <p:cNvSpPr txBox="1"/>
            <p:nvPr/>
          </p:nvSpPr>
          <p:spPr>
            <a:xfrm>
              <a:off x="348429" y="6793390"/>
              <a:ext cx="1832553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디스플레이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/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반도체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/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자동차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집중도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산출</a:t>
              </a:r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09E6D728-1FCA-8697-1168-3AA65922CAB6}"/>
                </a:ext>
              </a:extLst>
            </p:cNvPr>
            <p:cNvSpPr/>
            <p:nvPr/>
          </p:nvSpPr>
          <p:spPr>
            <a:xfrm>
              <a:off x="439869" y="7071899"/>
              <a:ext cx="3183502" cy="8059"/>
            </a:xfrm>
            <a:custGeom>
              <a:avLst/>
              <a:gdLst>
                <a:gd name="csX0" fmla="*/ 0 w 3183502"/>
                <a:gd name="csY0" fmla="*/ 0 h 8059"/>
                <a:gd name="csX1" fmla="*/ 3183503 w 3183502"/>
                <a:gd name="csY1" fmla="*/ 0 h 8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183502" h="8059">
                  <a:moveTo>
                    <a:pt x="0" y="0"/>
                  </a:moveTo>
                  <a:lnTo>
                    <a:pt x="3183503" y="0"/>
                  </a:lnTo>
                </a:path>
              </a:pathLst>
            </a:custGeom>
            <a:ln w="8043" cap="flat">
              <a:solidFill>
                <a:srgbClr val="EEEEEE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07164D2-CCEF-98F2-5537-D142999A52DD}"/>
                </a:ext>
              </a:extLst>
            </p:cNvPr>
            <p:cNvSpPr txBox="1"/>
            <p:nvPr/>
          </p:nvSpPr>
          <p:spPr>
            <a:xfrm>
              <a:off x="348429" y="7082107"/>
              <a:ext cx="154721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Step 2: </a:t>
              </a:r>
              <a:r>
                <a:rPr lang="ko-KR" altLang="en-US" sz="90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유사</a:t>
              </a:r>
              <a:r>
                <a:rPr lang="ko-KR" altLang="en-US" sz="825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도시</a:t>
              </a:r>
              <a:r>
                <a:rPr lang="ko-KR" altLang="en-US" sz="825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벤치마킹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84FD999-7DE3-6F2A-4AC2-B880F78A65A5}"/>
                </a:ext>
              </a:extLst>
            </p:cNvPr>
            <p:cNvSpPr txBox="1"/>
            <p:nvPr/>
          </p:nvSpPr>
          <p:spPr>
            <a:xfrm>
              <a:off x="348429" y="7236662"/>
              <a:ext cx="1726755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울산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(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현대차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),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거제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(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조선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사례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55555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비교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6817785-95E8-30B8-DCD2-5B873B8CB9DA}"/>
                </a:ext>
              </a:extLst>
            </p:cNvPr>
            <p:cNvSpPr txBox="1"/>
            <p:nvPr/>
          </p:nvSpPr>
          <p:spPr>
            <a:xfrm>
              <a:off x="348429" y="7357555"/>
              <a:ext cx="157126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→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경기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변동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충격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spc="0" baseline="0">
                  <a:ln/>
                  <a:solidFill>
                    <a:srgbClr val="666666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시뮬레이션</a:t>
              </a: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8B5D162-8A8A-1DA4-AF00-86ED973CEBCC}"/>
                </a:ext>
              </a:extLst>
            </p:cNvPr>
            <p:cNvSpPr/>
            <p:nvPr/>
          </p:nvSpPr>
          <p:spPr>
            <a:xfrm>
              <a:off x="2253257" y="7273386"/>
              <a:ext cx="1450710" cy="257904"/>
            </a:xfrm>
            <a:prstGeom prst="rect">
              <a:avLst/>
            </a:prstGeom>
            <a:noFill/>
            <a:ln w="12065" cap="flat">
              <a:solidFill>
                <a:srgbClr val="8531B0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69B896B-69DC-ED65-F377-FDB65F93E86B}"/>
                </a:ext>
              </a:extLst>
            </p:cNvPr>
            <p:cNvSpPr txBox="1"/>
            <p:nvPr/>
          </p:nvSpPr>
          <p:spPr>
            <a:xfrm>
              <a:off x="2356594" y="7301138"/>
              <a:ext cx="1452642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5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산출물</a:t>
              </a:r>
              <a:r>
                <a:rPr lang="ko-KR" altLang="en-US" sz="750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: </a:t>
              </a:r>
              <a:r>
                <a:rPr lang="ko-KR" altLang="en-US" sz="75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산업구조</a:t>
              </a:r>
              <a:r>
                <a:rPr lang="ko-KR" altLang="en-US" sz="750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진단</a:t>
              </a:r>
              <a:r>
                <a:rPr lang="ko-KR" altLang="en-US" sz="750" b="1" spc="0" baseline="0">
                  <a:ln/>
                  <a:solidFill>
                    <a:srgbClr val="8531B0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50" b="1" spc="0" baseline="0">
                  <a:ln/>
                  <a:solidFill>
                    <a:srgbClr val="8531B0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리포트</a:t>
              </a: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D6207D1C-C3C2-5138-5B37-FDF596D43E77}"/>
                </a:ext>
              </a:extLst>
            </p:cNvPr>
            <p:cNvSpPr/>
            <p:nvPr/>
          </p:nvSpPr>
          <p:spPr>
            <a:xfrm>
              <a:off x="318977" y="7797254"/>
              <a:ext cx="3465585" cy="257904"/>
            </a:xfrm>
            <a:prstGeom prst="rect">
              <a:avLst/>
            </a:prstGeom>
            <a:noFill/>
            <a:ln w="16087" cap="flat">
              <a:solidFill>
                <a:srgbClr val="8531B0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85BAB5D-A614-ADDE-AD76-01EB3758C213}"/>
                </a:ext>
              </a:extLst>
            </p:cNvPr>
            <p:cNvSpPr txBox="1"/>
            <p:nvPr/>
          </p:nvSpPr>
          <p:spPr>
            <a:xfrm>
              <a:off x="1084589" y="7806739"/>
              <a:ext cx="205056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"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대기업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의존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구조는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지속가능한가</a:t>
              </a:r>
              <a:r>
                <a:rPr lang="ko-KR" altLang="en-US" sz="825" b="1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?"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6800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3D0162-B029-C80D-6413-89C4EBB17E1D}"/>
              </a:ext>
            </a:extLst>
          </p:cNvPr>
          <p:cNvSpPr txBox="1"/>
          <p:nvPr/>
        </p:nvSpPr>
        <p:spPr>
          <a:xfrm>
            <a:off x="-1730951" y="239433"/>
            <a:ext cx="1904206" cy="669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>
                <a:ea typeface="KoPub돋움체 Bold" panose="00000800000000000000"/>
              </a:rPr>
              <a:t>분석 프로세스</a:t>
            </a:r>
            <a:endParaRPr lang="en-US" altLang="ko-KR" sz="1874" b="1" dirty="0">
              <a:ea typeface="KoPub돋움체 Bold" panose="00000800000000000000"/>
            </a:endParaRPr>
          </a:p>
          <a:p>
            <a:r>
              <a:rPr lang="en-US" altLang="ko-KR" sz="1874" b="1" dirty="0">
                <a:ea typeface="KoPub돋움체 Bold" panose="00000800000000000000"/>
              </a:rPr>
              <a:t>(2</a:t>
            </a:r>
            <a:r>
              <a:rPr lang="ko-KR" altLang="en-US" sz="1874" b="1" dirty="0">
                <a:ea typeface="KoPub돋움체 Bold" panose="00000800000000000000"/>
              </a:rPr>
              <a:t>안</a:t>
            </a:r>
            <a:r>
              <a:rPr lang="en-US" altLang="ko-KR" sz="1874" b="1" dirty="0">
                <a:ea typeface="KoPub돋움체 Bold" panose="00000800000000000000"/>
              </a:rPr>
              <a:t>)</a:t>
            </a:r>
            <a:endParaRPr lang="ko-KR" altLang="en-US" sz="1874" b="1" dirty="0">
              <a:ea typeface="KoPub돋움체 Bold" panose="00000800000000000000"/>
            </a:endParaRPr>
          </a:p>
        </p:txBody>
      </p:sp>
      <p:sp>
        <p:nvSpPr>
          <p:cNvPr id="2" name="Rounded Rectangle 3"/>
          <p:cNvSpPr/>
          <p:nvPr/>
        </p:nvSpPr>
        <p:spPr>
          <a:xfrm>
            <a:off x="539065" y="519971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dirty="0" err="1">
                <a:ea typeface="KoPub돋움체 Bold" panose="00000800000000000000"/>
              </a:rPr>
              <a:t>청년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유입</a:t>
            </a:r>
            <a:br>
              <a:rPr dirty="0">
                <a:ea typeface="KoPub돋움체 Bold" panose="00000800000000000000"/>
              </a:rPr>
            </a:br>
            <a:r>
              <a:rPr dirty="0" err="1">
                <a:ea typeface="KoPub돋움체 Bold" panose="00000800000000000000"/>
              </a:rPr>
              <a:t>요인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분석</a:t>
            </a:r>
            <a:endParaRPr dirty="0">
              <a:ea typeface="KoPub돋움체 Bold" panose="0000080000000000000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950545" y="1178339"/>
            <a:ext cx="365760" cy="118872"/>
          </a:xfrm>
          <a:prstGeom prst="downArrow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9065" y="1434371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dirty="0" err="1">
                <a:ea typeface="KoPub돋움체 Bold" panose="00000800000000000000"/>
              </a:rPr>
              <a:t>청년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정착률</a:t>
            </a:r>
            <a:br>
              <a:rPr dirty="0">
                <a:ea typeface="KoPub돋움체 Bold" panose="00000800000000000000"/>
              </a:rPr>
            </a:br>
            <a:r>
              <a:rPr dirty="0" err="1">
                <a:ea typeface="KoPub돋움체 Bold" panose="00000800000000000000"/>
              </a:rPr>
              <a:t>분석</a:t>
            </a:r>
            <a:endParaRPr dirty="0">
              <a:ea typeface="KoPub돋움체 Bold" panose="0000080000000000000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950545" y="2092738"/>
            <a:ext cx="365760" cy="118872"/>
          </a:xfrm>
          <a:prstGeom prst="downArrow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9065" y="2348771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>
                <a:ea typeface="KoPub돋움체 Bold" panose="00000800000000000000"/>
              </a:rPr>
              <a:t>인프라 수급</a:t>
            </a:r>
            <a:br>
              <a:rPr>
                <a:ea typeface="KoPub돋움체 Bold" panose="00000800000000000000"/>
              </a:rPr>
            </a:br>
            <a:r>
              <a:rPr>
                <a:ea typeface="KoPub돋움체 Bold" panose="00000800000000000000"/>
              </a:rPr>
              <a:t>분석</a:t>
            </a:r>
          </a:p>
        </p:txBody>
      </p:sp>
      <p:sp>
        <p:nvSpPr>
          <p:cNvPr id="9" name="Down Arrow 8"/>
          <p:cNvSpPr/>
          <p:nvPr/>
        </p:nvSpPr>
        <p:spPr>
          <a:xfrm>
            <a:off x="950545" y="3007138"/>
            <a:ext cx="365760" cy="118872"/>
          </a:xfrm>
          <a:prstGeom prst="downArrow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39065" y="3263171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>
                <a:ea typeface="KoPub돋움체 Bold" panose="00000800000000000000"/>
              </a:rPr>
              <a:t>정책 효과</a:t>
            </a:r>
            <a:br>
              <a:rPr>
                <a:ea typeface="KoPub돋움체 Bold" panose="00000800000000000000"/>
              </a:rPr>
            </a:br>
            <a:r>
              <a:rPr>
                <a:ea typeface="KoPub돋움체 Bold" panose="00000800000000000000"/>
              </a:rPr>
              <a:t>분석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50545" y="3921539"/>
            <a:ext cx="365760" cy="118872"/>
          </a:xfrm>
          <a:prstGeom prst="downArrow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9065" y="4177571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>
                <a:ea typeface="KoPub돋움체 Bold" panose="00000800000000000000"/>
              </a:rPr>
              <a:t>시나리오</a:t>
            </a:r>
            <a:br>
              <a:rPr>
                <a:ea typeface="KoPub돋움체 Bold" panose="00000800000000000000"/>
              </a:rPr>
            </a:br>
            <a:r>
              <a:rPr>
                <a:ea typeface="KoPub돋움체 Bold" panose="00000800000000000000"/>
              </a:rPr>
              <a:t>시뮬레이션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93595" y="519971"/>
            <a:ext cx="4572000" cy="777240"/>
          </a:xfrm>
          <a:prstGeom prst="roundRect">
            <a:avLst/>
          </a:prstGeom>
          <a:noFill/>
          <a:ln w="19050">
            <a:solidFill>
              <a:srgbClr val="4A90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30755" y="565691"/>
            <a:ext cx="77777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3A5C"/>
                </a:solidFill>
              </a:defRPr>
            </a:pPr>
            <a:r>
              <a:rPr dirty="0" err="1">
                <a:ea typeface="KoPub돋움체 Bold" panose="00000800000000000000"/>
              </a:rPr>
              <a:t>현황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파악</a:t>
            </a:r>
            <a:endParaRPr dirty="0">
              <a:ea typeface="KoPub돋움체 Bold" panose="0000080000000000000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30755" y="840011"/>
            <a:ext cx="4389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rPr dirty="0" err="1">
                <a:ea typeface="KoPub돋움체 Bold" panose="00000800000000000000"/>
              </a:rPr>
              <a:t>읍면동별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청년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인구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전입</a:t>
            </a:r>
            <a:r>
              <a:rPr dirty="0">
                <a:ea typeface="KoPub돋움체 Bold" panose="00000800000000000000"/>
              </a:rPr>
              <a:t>/</a:t>
            </a:r>
            <a:r>
              <a:rPr dirty="0" err="1">
                <a:ea typeface="KoPub돋움체 Bold" panose="00000800000000000000"/>
              </a:rPr>
              <a:t>전출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현황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분석</a:t>
            </a:r>
            <a:r>
              <a:rPr dirty="0">
                <a:ea typeface="KoPub돋움체 Bold" panose="00000800000000000000"/>
              </a:rPr>
              <a:t> (2019~2024)</a:t>
            </a:r>
            <a:br>
              <a:rPr dirty="0">
                <a:ea typeface="KoPub돋움체 Bold" panose="00000800000000000000"/>
              </a:rPr>
            </a:br>
            <a:r>
              <a:rPr dirty="0" err="1">
                <a:ea typeface="KoPub돋움체 Bold" panose="00000800000000000000"/>
              </a:rPr>
              <a:t>산업단지</a:t>
            </a:r>
            <a:r>
              <a:rPr dirty="0">
                <a:ea typeface="KoPub돋움체 Bold" panose="00000800000000000000"/>
              </a:rPr>
              <a:t>, </a:t>
            </a:r>
            <a:r>
              <a:rPr dirty="0" err="1">
                <a:ea typeface="KoPub돋움체 Bold" panose="00000800000000000000"/>
              </a:rPr>
              <a:t>주거비</a:t>
            </a:r>
            <a:r>
              <a:rPr dirty="0">
                <a:ea typeface="KoPub돋움체 Bold" panose="00000800000000000000"/>
              </a:rPr>
              <a:t>, KTX </a:t>
            </a:r>
            <a:r>
              <a:rPr dirty="0" err="1">
                <a:ea typeface="KoPub돋움체 Bold" panose="00000800000000000000"/>
              </a:rPr>
              <a:t>접근성</a:t>
            </a:r>
            <a:r>
              <a:rPr dirty="0">
                <a:ea typeface="KoPub돋움체 Bold" panose="00000800000000000000"/>
              </a:rPr>
              <a:t> 등 </a:t>
            </a:r>
            <a:r>
              <a:rPr dirty="0" err="1">
                <a:ea typeface="KoPub돋움체 Bold" panose="00000800000000000000"/>
              </a:rPr>
              <a:t>유입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요인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데이터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수집</a:t>
            </a:r>
            <a:endParaRPr dirty="0">
              <a:ea typeface="KoPub돋움체 Bold" panose="0000080000000000000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093595" y="1434371"/>
            <a:ext cx="4572000" cy="777240"/>
          </a:xfrm>
          <a:prstGeom prst="roundRect">
            <a:avLst/>
          </a:prstGeom>
          <a:noFill/>
          <a:ln w="19050">
            <a:solidFill>
              <a:srgbClr val="4A90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30755" y="1480090"/>
            <a:ext cx="14750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3A5C"/>
                </a:solidFill>
              </a:defRPr>
            </a:pPr>
            <a:r>
              <a:rPr dirty="0">
                <a:ea typeface="KoPub돋움체 Bold" panose="00000800000000000000"/>
              </a:rPr>
              <a:t>3가지 </a:t>
            </a:r>
            <a:r>
              <a:rPr dirty="0" err="1">
                <a:ea typeface="KoPub돋움체 Bold" panose="00000800000000000000"/>
              </a:rPr>
              <a:t>유입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요인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분석</a:t>
            </a:r>
            <a:endParaRPr dirty="0">
              <a:ea typeface="KoPub돋움체 Bold" panose="0000080000000000000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30755" y="1754411"/>
            <a:ext cx="4389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rPr dirty="0" err="1">
                <a:ea typeface="KoPub돋움체 Bold" panose="00000800000000000000"/>
              </a:rPr>
              <a:t>일자리</a:t>
            </a:r>
            <a:r>
              <a:rPr dirty="0">
                <a:ea typeface="KoPub돋움체 Bold" panose="00000800000000000000"/>
              </a:rPr>
              <a:t>(</a:t>
            </a:r>
            <a:r>
              <a:rPr dirty="0" err="1">
                <a:ea typeface="KoPub돋움체 Bold" panose="00000800000000000000"/>
              </a:rPr>
              <a:t>산업단지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거리별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전입률</a:t>
            </a:r>
            <a:r>
              <a:rPr dirty="0">
                <a:ea typeface="KoPub돋움체 Bold" panose="00000800000000000000"/>
              </a:rPr>
              <a:t>) | </a:t>
            </a:r>
            <a:r>
              <a:rPr dirty="0" err="1">
                <a:ea typeface="KoPub돋움체 Bold" panose="00000800000000000000"/>
              </a:rPr>
              <a:t>주거비</a:t>
            </a:r>
            <a:r>
              <a:rPr dirty="0">
                <a:ea typeface="KoPub돋움체 Bold" panose="00000800000000000000"/>
              </a:rPr>
              <a:t>(</a:t>
            </a:r>
            <a:r>
              <a:rPr dirty="0" err="1">
                <a:ea typeface="KoPub돋움체 Bold" panose="00000800000000000000"/>
              </a:rPr>
              <a:t>소득대비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부담률</a:t>
            </a:r>
            <a:r>
              <a:rPr dirty="0">
                <a:ea typeface="KoPub돋움체 Bold" panose="00000800000000000000"/>
              </a:rPr>
              <a:t>) | </a:t>
            </a:r>
            <a:r>
              <a:rPr dirty="0" err="1">
                <a:ea typeface="KoPub돋움체 Bold" panose="00000800000000000000"/>
              </a:rPr>
              <a:t>교통</a:t>
            </a:r>
            <a:r>
              <a:rPr dirty="0">
                <a:ea typeface="KoPub돋움체 Bold" panose="00000800000000000000"/>
              </a:rPr>
              <a:t>(</a:t>
            </a:r>
            <a:r>
              <a:rPr dirty="0" err="1">
                <a:ea typeface="KoPub돋움체 Bold" panose="00000800000000000000"/>
              </a:rPr>
              <a:t>KTX역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거리별</a:t>
            </a:r>
            <a:r>
              <a:rPr dirty="0">
                <a:ea typeface="KoPub돋움체 Bold" panose="00000800000000000000"/>
              </a:rPr>
              <a:t> </a:t>
            </a:r>
            <a:r>
              <a:rPr dirty="0" err="1">
                <a:ea typeface="KoPub돋움체 Bold" panose="00000800000000000000"/>
              </a:rPr>
              <a:t>전입비율</a:t>
            </a:r>
            <a:r>
              <a:rPr dirty="0">
                <a:ea typeface="KoPub돋움체 Bold" panose="00000800000000000000"/>
              </a:rPr>
              <a:t>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93595" y="2348771"/>
            <a:ext cx="4572000" cy="777240"/>
          </a:xfrm>
          <a:prstGeom prst="roundRect">
            <a:avLst/>
          </a:prstGeom>
          <a:noFill/>
          <a:ln w="19050">
            <a:solidFill>
              <a:srgbClr val="4A90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30755" y="2394490"/>
            <a:ext cx="159530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3A5C"/>
                </a:solidFill>
              </a:defRPr>
            </a:pPr>
            <a:r>
              <a:rPr>
                <a:ea typeface="KoPub돋움체 Bold" panose="00000800000000000000"/>
              </a:rPr>
              <a:t>정착률 분석 (생존분석)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30755" y="2668811"/>
            <a:ext cx="43891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rPr>
                <a:ea typeface="KoPub돋움체 Bold" panose="00000800000000000000"/>
              </a:rPr>
              <a:t>Kaplan-Meier 생존곡선 | 연령대별 정착률 곡선 | 이탈 위험 시점 도출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93595" y="3263171"/>
            <a:ext cx="4572000" cy="777240"/>
          </a:xfrm>
          <a:prstGeom prst="roundRect">
            <a:avLst/>
          </a:prstGeom>
          <a:noFill/>
          <a:ln w="19050">
            <a:solidFill>
              <a:srgbClr val="4A90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30755" y="3308890"/>
            <a:ext cx="108876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3A5C"/>
                </a:solidFill>
              </a:defRPr>
            </a:pPr>
            <a:r>
              <a:rPr>
                <a:ea typeface="KoPub돋움체 Bold" panose="00000800000000000000"/>
              </a:rPr>
              <a:t>인프라 갭 분석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30755" y="3583210"/>
            <a:ext cx="43891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rPr>
                <a:ea typeface="KoPub돋움체 Bold" panose="00000800000000000000"/>
              </a:rPr>
              <a:t>수요 = 대상 인구 / 법정 기준 | 공급 = 반경 내 시설 수 | 갭 → 우선순위 도출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93595" y="4177571"/>
            <a:ext cx="4572000" cy="777240"/>
          </a:xfrm>
          <a:prstGeom prst="roundRect">
            <a:avLst/>
          </a:prstGeom>
          <a:noFill/>
          <a:ln w="19050">
            <a:solidFill>
              <a:srgbClr val="4A90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30755" y="4223291"/>
            <a:ext cx="192713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3A5C"/>
                </a:solidFill>
              </a:defRPr>
            </a:pPr>
            <a:r>
              <a:rPr>
                <a:ea typeface="KoPub돋움체 Bold" panose="00000800000000000000"/>
              </a:rPr>
              <a:t>정책 효과 검증 + 시뮬레이션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30755" y="4497610"/>
            <a:ext cx="43891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rPr>
                <a:ea typeface="KoPub돋움체 Bold" panose="00000800000000000000"/>
              </a:rPr>
              <a:t>이중차분법(DID)으로 기존 정책 효과 검증 | 시나리오별 효과 시뮬레이션</a:t>
            </a:r>
          </a:p>
        </p:txBody>
      </p:sp>
      <p:graphicFrame>
        <p:nvGraphicFramePr>
          <p:cNvPr id="41" name="표 40">
            <a:extLst>
              <a:ext uri="{FF2B5EF4-FFF2-40B4-BE49-F238E27FC236}">
                <a16:creationId xmlns:a16="http://schemas.microsoft.com/office/drawing/2014/main" id="{A219410A-A565-FF56-4A6C-039039E1B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719483"/>
              </p:ext>
            </p:extLst>
          </p:nvPr>
        </p:nvGraphicFramePr>
        <p:xfrm>
          <a:off x="288000" y="5303985"/>
          <a:ext cx="6481763" cy="1655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449">
                  <a:extLst>
                    <a:ext uri="{9D8B030D-6E8A-4147-A177-3AD203B41FA5}">
                      <a16:colId xmlns:a16="http://schemas.microsoft.com/office/drawing/2014/main" val="2302438085"/>
                    </a:ext>
                  </a:extLst>
                </a:gridCol>
                <a:gridCol w="1536363">
                  <a:extLst>
                    <a:ext uri="{9D8B030D-6E8A-4147-A177-3AD203B41FA5}">
                      <a16:colId xmlns:a16="http://schemas.microsoft.com/office/drawing/2014/main" val="1955209980"/>
                    </a:ext>
                  </a:extLst>
                </a:gridCol>
                <a:gridCol w="4044951">
                  <a:extLst>
                    <a:ext uri="{9D8B030D-6E8A-4147-A177-3AD203B41FA5}">
                      <a16:colId xmlns:a16="http://schemas.microsoft.com/office/drawing/2014/main" val="3632567997"/>
                    </a:ext>
                  </a:extLst>
                </a:gridCol>
              </a:tblGrid>
              <a:tr h="458786">
                <a:tc rowSpan="4">
                  <a:txBody>
                    <a:bodyPr/>
                    <a:lstStyle/>
                    <a:p>
                      <a:pPr marL="0" algn="ctr" defTabSz="839876" rtl="0" eaLnBrk="1" latinLnBrk="1" hangingPunct="1"/>
                      <a:r>
                        <a:rPr lang="ko-KR" altLang="en-US" sz="1100" b="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사용모델</a:t>
                      </a: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39876" rtl="0" eaLnBrk="1" latinLnBrk="1" hangingPunct="1"/>
                      <a:r>
                        <a:rPr lang="ko-KR" altLang="en-US" sz="1100" b="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회귀분석</a:t>
                      </a: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유입 요인이 청년 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전입률에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 미치는 영향 정량화</a:t>
                      </a:r>
                    </a:p>
                    <a:p>
                      <a:pPr marL="0" algn="ctr" defTabSz="839876" rtl="0" eaLnBrk="1" latinLnBrk="1" hangingPunct="1"/>
                      <a:endParaRPr lang="ko-KR" altLang="en-US" sz="1100" b="1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/>
                        <a:cs typeface="+mn-cs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286526"/>
                  </a:ext>
                </a:extLst>
              </a:tr>
              <a:tr h="458786">
                <a:tc vMerge="1">
                  <a:txBody>
                    <a:bodyPr/>
                    <a:lstStyle/>
                    <a:p>
                      <a:pPr marL="0" algn="ctr" defTabSz="839876" rtl="0" eaLnBrk="1" latinLnBrk="1" hangingPunct="1"/>
                      <a:endParaRPr lang="ko-KR" altLang="en-US" sz="9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EB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39876" rtl="0" eaLnBrk="1" latinLnBrk="1" hangingPunct="1"/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생존분석</a:t>
                      </a:r>
                      <a:endParaRPr lang="en-US" altLang="ko-KR" sz="11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World돋움체 Medium" panose="00000600000000000000" pitchFamily="2" charset="-127"/>
                      </a:endParaRPr>
                    </a:p>
                    <a:p>
                      <a:pPr marL="0" algn="ctr" defTabSz="839876" rtl="0" eaLnBrk="1" latinLnBrk="1" hangingPunct="1"/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en-US" altLang="ko-KR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(Kaplan-Meier)</a:t>
                      </a:r>
                      <a:endParaRPr lang="ko-KR" altLang="en-US" sz="11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시간 경과에 따른 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정착률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 변화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,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이탈 위험 시점 도출</a:t>
                      </a:r>
                    </a:p>
                    <a:p>
                      <a:pPr marL="0" algn="ctr" defTabSz="839876" rtl="0" eaLnBrk="1" latinLnBrk="1" hangingPunct="1"/>
                      <a:endParaRPr lang="ko-KR" altLang="en-US" sz="1100" b="1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/>
                        <a:cs typeface="+mn-cs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8630"/>
                  </a:ext>
                </a:extLst>
              </a:tr>
              <a:tr h="458786">
                <a:tc vMerge="1">
                  <a:txBody>
                    <a:bodyPr/>
                    <a:lstStyle/>
                    <a:p>
                      <a:pPr marL="0" algn="ctr" defTabSz="839876" rtl="0" eaLnBrk="1" latinLnBrk="1" hangingPunct="1"/>
                      <a:endParaRPr lang="ko-KR" altLang="en-US" sz="9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EB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39876" rtl="0" eaLnBrk="1" latinLnBrk="1" hangingPunct="1"/>
                      <a:r>
                        <a:rPr lang="ko-KR" altLang="en-US" sz="1100" kern="1200" spc="-80" dirty="0" err="1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이중차분법</a:t>
                      </a:r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en-US" altLang="ko-KR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(DID)</a:t>
                      </a:r>
                      <a:endParaRPr lang="ko-KR" altLang="en-US" sz="11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>
                          <a:solidFill>
                            <a:srgbClr val="666666"/>
                          </a:solidFill>
                        </a:defRPr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월세지원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,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행복주택 등 기존 정책의 실제 효과 검증</a:t>
                      </a: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922411"/>
                  </a:ext>
                </a:extLst>
              </a:tr>
              <a:tr h="278909">
                <a:tc vMerge="1">
                  <a:txBody>
                    <a:bodyPr/>
                    <a:lstStyle/>
                    <a:p>
                      <a:pPr marL="0" marR="0" lvl="0" indent="0" algn="ctr" defTabSz="8398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E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시나리오</a:t>
                      </a:r>
                      <a:r>
                        <a:rPr lang="en-US" altLang="ko-KR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시뮬레이션</a:t>
                      </a:r>
                      <a:endParaRPr lang="en-US" altLang="ko-KR" sz="11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World돋움체 Medium" panose="00000600000000000000" pitchFamily="2" charset="-127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>
                          <a:solidFill>
                            <a:srgbClr val="666666"/>
                          </a:solidFill>
                        </a:defRPr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신규 정책 도입 시 예상 효과 추정</a:t>
                      </a: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366051"/>
                  </a:ext>
                </a:extLst>
              </a:tr>
            </a:tbl>
          </a:graphicData>
        </a:graphic>
      </p:graphicFrame>
      <p:grpSp>
        <p:nvGrpSpPr>
          <p:cNvPr id="49" name="그룹 48">
            <a:extLst>
              <a:ext uri="{FF2B5EF4-FFF2-40B4-BE49-F238E27FC236}">
                <a16:creationId xmlns:a16="http://schemas.microsoft.com/office/drawing/2014/main" id="{5F3F57F4-47E2-AAAF-FAF3-FAEE36A78E20}"/>
              </a:ext>
            </a:extLst>
          </p:cNvPr>
          <p:cNvGrpSpPr/>
          <p:nvPr/>
        </p:nvGrpSpPr>
        <p:grpSpPr>
          <a:xfrm>
            <a:off x="531111" y="9453057"/>
            <a:ext cx="6589906" cy="1197138"/>
            <a:chOff x="410886" y="8253326"/>
            <a:chExt cx="6589906" cy="1197138"/>
          </a:xfrm>
        </p:grpSpPr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BA6DE529-10DD-9CAD-B7CF-0E41400049D9}"/>
                </a:ext>
              </a:extLst>
            </p:cNvPr>
            <p:cNvGrpSpPr/>
            <p:nvPr/>
          </p:nvGrpSpPr>
          <p:grpSpPr>
            <a:xfrm>
              <a:off x="410886" y="8253326"/>
              <a:ext cx="6464462" cy="1197138"/>
              <a:chOff x="773498" y="1454724"/>
              <a:chExt cx="6284432" cy="647018"/>
            </a:xfrm>
          </p:grpSpPr>
          <p:sp>
            <p:nvSpPr>
              <p:cNvPr id="47" name="사각형: 둥근 한쪽 모서리 36">
                <a:extLst>
                  <a:ext uri="{FF2B5EF4-FFF2-40B4-BE49-F238E27FC236}">
                    <a16:creationId xmlns:a16="http://schemas.microsoft.com/office/drawing/2014/main" id="{FB7E4381-37F1-9F0A-E799-F88E9B46E69C}"/>
                  </a:ext>
                </a:extLst>
              </p:cNvPr>
              <p:cNvSpPr/>
              <p:nvPr/>
            </p:nvSpPr>
            <p:spPr bwMode="auto">
              <a:xfrm>
                <a:off x="773498" y="1561742"/>
                <a:ext cx="6284432" cy="540000"/>
              </a:xfrm>
              <a:prstGeom prst="round1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rgbClr val="003668"/>
                </a:solidFill>
                <a:prstDash val="solid"/>
                <a:headEnd/>
                <a:tailEnd/>
              </a:ln>
              <a:effectLst>
                <a:outerShdw blurRad="177800" dist="101600" dir="5400000" sx="94000" sy="94000" algn="t" rotWithShape="0">
                  <a:srgbClr val="002060">
                    <a:alpha val="10000"/>
                  </a:srgbClr>
                </a:outerShdw>
              </a:effectLst>
            </p:spPr>
            <p:txBody>
              <a:bodyPr lIns="216000" tIns="72000" rIns="216000" bIns="0" rtlCol="0" anchor="ctr">
                <a:scene3d>
                  <a:camera prst="orthographicFront"/>
                  <a:lightRig rig="threePt" dir="t"/>
                </a:scene3d>
                <a:sp3d contourW="1270"/>
              </a:bodyPr>
              <a:lstStyle/>
              <a:p>
                <a:pPr lvl="0" defTabSz="995569" fontAlgn="ctr">
                  <a:lnSpc>
                    <a:spcPct val="110000"/>
                  </a:lnSpc>
                  <a:spcBef>
                    <a:spcPct val="20000"/>
                  </a:spcBef>
                  <a:spcAft>
                    <a:spcPct val="10000"/>
                  </a:spcAft>
                  <a:buClr>
                    <a:srgbClr val="000000">
                      <a:lumMod val="75000"/>
                      <a:lumOff val="25000"/>
                    </a:srgbClr>
                  </a:buClr>
                  <a:defRPr/>
                </a:pPr>
                <a:endParaRPr lang="ko-KR" altLang="en-US" sz="1200" kern="0" spc="-90" dirty="0">
                  <a:solidFill>
                    <a:srgbClr val="1067B0"/>
                  </a:solidFill>
                  <a:latin typeface="KoPub돋움체 Bold" panose="00000800000000000000" pitchFamily="2" charset="-127"/>
                  <a:ea typeface="KoPub돋움체 Bold" panose="00000800000000000000"/>
                </a:endParaRPr>
              </a:p>
            </p:txBody>
          </p:sp>
          <p:sp>
            <p:nvSpPr>
              <p:cNvPr id="48" name="사각형: 둥근 한쪽 모서리 37">
                <a:extLst>
                  <a:ext uri="{FF2B5EF4-FFF2-40B4-BE49-F238E27FC236}">
                    <a16:creationId xmlns:a16="http://schemas.microsoft.com/office/drawing/2014/main" id="{AB0F6469-9F85-F491-604C-7684B21596D1}"/>
                  </a:ext>
                </a:extLst>
              </p:cNvPr>
              <p:cNvSpPr/>
              <p:nvPr/>
            </p:nvSpPr>
            <p:spPr bwMode="auto">
              <a:xfrm>
                <a:off x="954740" y="1454724"/>
                <a:ext cx="874683" cy="216000"/>
              </a:xfrm>
              <a:prstGeom prst="round1Rect">
                <a:avLst>
                  <a:gd name="adj" fmla="val 20091"/>
                </a:avLst>
              </a:prstGeom>
              <a:solidFill>
                <a:srgbClr val="003668"/>
              </a:solidFill>
              <a:ln w="25400" cap="flat" cmpd="sng" algn="ctr">
                <a:noFill/>
                <a:prstDash val="solid"/>
                <a:headEnd/>
                <a:tailEnd/>
              </a:ln>
              <a:effectLst/>
            </p:spPr>
            <p:txBody>
              <a:bodyPr vert="horz" lIns="40126" tIns="0" rIns="40126" bIns="0" rtlCol="0" anchor="ctr">
                <a:scene3d>
                  <a:camera prst="orthographicFront"/>
                  <a:lightRig rig="threePt" dir="t"/>
                </a:scene3d>
                <a:sp3d contourW="1270"/>
              </a:bodyPr>
              <a:lstStyle/>
              <a:p>
                <a:pPr marL="0" marR="0" lvl="0" indent="0" algn="ctr" defTabSz="995569" rtl="0" eaLnBrk="1" fontAlgn="ctr" latinLnBrk="0" hangingPunct="1">
                  <a:lnSpc>
                    <a:spcPct val="110000"/>
                  </a:lnSpc>
                  <a:spcBef>
                    <a:spcPct val="20000"/>
                  </a:spcBef>
                  <a:spcAft>
                    <a:spcPct val="10000"/>
                  </a:spcAft>
                  <a:buClr>
                    <a:srgbClr val="000000">
                      <a:lumMod val="75000"/>
                      <a:lumOff val="25000"/>
                    </a:srgbClr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Medium" panose="00000600000000000000" pitchFamily="2" charset="-127"/>
                    <a:ea typeface="KoPub돋움체 Bold" panose="00000800000000000000"/>
                    <a:cs typeface="Poppins SemiBold" panose="00000700000000000000" pitchFamily="50" charset="0"/>
                  </a:rPr>
                  <a:t>Key Point</a:t>
                </a:r>
                <a:endParaRPr kumimoji="0" lang="ko-KR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Bold" panose="00000800000000000000"/>
                  <a:cs typeface="Poppins SemiBold" panose="00000700000000000000" pitchFamily="50" charset="0"/>
                </a:endParaRPr>
              </a:p>
            </p:txBody>
          </p:sp>
        </p:grp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20AC4C1-A62C-4FE5-B27C-B82146847F66}"/>
                </a:ext>
              </a:extLst>
            </p:cNvPr>
            <p:cNvSpPr/>
            <p:nvPr/>
          </p:nvSpPr>
          <p:spPr>
            <a:xfrm>
              <a:off x="535467" y="8791813"/>
              <a:ext cx="6465325" cy="461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>
                  <a:solidFill>
                    <a:srgbClr val="1A3A5C"/>
                  </a:solidFill>
                </a:defRPr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아산시는 충남 유일의 청년인구 증가 도시입니다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.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제안사는 유입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-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정착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-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인프라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-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정책의 전 과정을 데이터로 분석하여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,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청년이 머무르는 도시를 위한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근거 기반 정책 수립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을 지원하겠습니다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Aptos" panose="02110004020202020204"/>
                  <a:ea typeface="KoPub돋움체 Bold" panose="00000800000000000000"/>
                </a:rPr>
                <a:t>.</a:t>
              </a:r>
            </a:p>
          </p:txBody>
        </p:sp>
      </p:grpSp>
      <p:pic>
        <p:nvPicPr>
          <p:cNvPr id="50" name="그림 49" descr="텍스트, 지도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755DD08-9944-2479-7549-AA20B1C6E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55" y="7471360"/>
            <a:ext cx="3227608" cy="1667597"/>
          </a:xfrm>
          <a:prstGeom prst="rect">
            <a:avLst/>
          </a:prstGeom>
        </p:spPr>
      </p:pic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773EF26D-643F-0536-8CB5-62B689F4795C}"/>
              </a:ext>
            </a:extLst>
          </p:cNvPr>
          <p:cNvGrpSpPr/>
          <p:nvPr/>
        </p:nvGrpSpPr>
        <p:grpSpPr>
          <a:xfrm>
            <a:off x="3463793" y="7255025"/>
            <a:ext cx="3866963" cy="2091192"/>
            <a:chOff x="3463793" y="7255025"/>
            <a:chExt cx="3866963" cy="209119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1E14951-BAFD-A043-5EAF-79392D810754}"/>
                </a:ext>
              </a:extLst>
            </p:cNvPr>
            <p:cNvSpPr txBox="1"/>
            <p:nvPr/>
          </p:nvSpPr>
          <p:spPr>
            <a:xfrm>
              <a:off x="4709585" y="7255025"/>
              <a:ext cx="116570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인구</a:t>
              </a:r>
              <a:r>
                <a:rPr lang="ko-KR" altLang="en-US" sz="800" b="1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8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전망</a:t>
              </a:r>
              <a:r>
                <a:rPr lang="ko-KR" altLang="en-US" sz="800" b="1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8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시뮬레이션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E064EA3-4FB1-4FB6-E069-805B9F41AAC1}"/>
                </a:ext>
              </a:extLst>
            </p:cNvPr>
            <p:cNvSpPr txBox="1"/>
            <p:nvPr/>
          </p:nvSpPr>
          <p:spPr>
            <a:xfrm>
              <a:off x="5718725" y="7274940"/>
              <a:ext cx="1152879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2025-2030 (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현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추세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유지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</a:t>
              </a:r>
              <a:r>
                <a:rPr lang="ko-KR" altLang="en-US" sz="600" spc="0" baseline="0" dirty="0">
                  <a:ln/>
                  <a:solidFill>
                    <a:srgbClr val="888888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</a:t>
              </a:r>
            </a:p>
          </p:txBody>
        </p:sp>
        <p:grpSp>
          <p:nvGrpSpPr>
            <p:cNvPr id="54" name="그래픽 223">
              <a:extLst>
                <a:ext uri="{FF2B5EF4-FFF2-40B4-BE49-F238E27FC236}">
                  <a16:creationId xmlns:a16="http://schemas.microsoft.com/office/drawing/2014/main" id="{A5D7DF56-4D77-8232-D7C3-57D5B27EA1E7}"/>
                </a:ext>
              </a:extLst>
            </p:cNvPr>
            <p:cNvGrpSpPr/>
            <p:nvPr/>
          </p:nvGrpSpPr>
          <p:grpSpPr>
            <a:xfrm>
              <a:off x="3463793" y="7487536"/>
              <a:ext cx="3866963" cy="1388221"/>
              <a:chOff x="480472" y="8307818"/>
              <a:chExt cx="3985156" cy="1611079"/>
            </a:xfrm>
          </p:grpSpPr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644E907F-FC6D-CDF4-005F-F74BF17FBE33}"/>
                  </a:ext>
                </a:extLst>
              </p:cNvPr>
              <p:cNvSpPr/>
              <p:nvPr/>
            </p:nvSpPr>
            <p:spPr>
              <a:xfrm>
                <a:off x="781027" y="8461750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EEEEE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9EB77025-321E-C75C-9C6E-399F4B5C1247}"/>
                  </a:ext>
                </a:extLst>
              </p:cNvPr>
              <p:cNvSpPr/>
              <p:nvPr/>
            </p:nvSpPr>
            <p:spPr>
              <a:xfrm>
                <a:off x="781027" y="8760486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EEEEE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70CC2A74-1EBB-F775-A4E1-5E2EC10B374D}"/>
                  </a:ext>
                </a:extLst>
              </p:cNvPr>
              <p:cNvSpPr/>
              <p:nvPr/>
            </p:nvSpPr>
            <p:spPr>
              <a:xfrm>
                <a:off x="781027" y="9059223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EEEEE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95527C4E-6F97-6CCA-0FCC-4B15E5711089}"/>
                  </a:ext>
                </a:extLst>
              </p:cNvPr>
              <p:cNvSpPr/>
              <p:nvPr/>
            </p:nvSpPr>
            <p:spPr>
              <a:xfrm>
                <a:off x="781027" y="9357959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DDDDDD"/>
                </a:solidFill>
                <a:custDash>
                  <a:ds d="300000" sp="150000"/>
                </a:custDash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86C40496-B50D-F4FD-DD97-C34DF08EB7B4}"/>
                  </a:ext>
                </a:extLst>
              </p:cNvPr>
              <p:cNvSpPr/>
              <p:nvPr/>
            </p:nvSpPr>
            <p:spPr>
              <a:xfrm>
                <a:off x="781027" y="9656695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EEEEE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DBFE0666-6D78-176C-4C84-74F50F612DCA}"/>
                  </a:ext>
                </a:extLst>
              </p:cNvPr>
              <p:cNvSpPr/>
              <p:nvPr/>
            </p:nvSpPr>
            <p:spPr>
              <a:xfrm>
                <a:off x="781027" y="8461750"/>
                <a:ext cx="7468" cy="1194945"/>
              </a:xfrm>
              <a:custGeom>
                <a:avLst/>
                <a:gdLst>
                  <a:gd name="csX0" fmla="*/ 60 w 7468"/>
                  <a:gd name="csY0" fmla="*/ 60 h 1194945"/>
                  <a:gd name="csX1" fmla="*/ 60 w 7468"/>
                  <a:gd name="csY1" fmla="*/ 1195005 h 11949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7468" h="1194945">
                    <a:moveTo>
                      <a:pt x="60" y="60"/>
                    </a:moveTo>
                    <a:lnTo>
                      <a:pt x="60" y="1195005"/>
                    </a:lnTo>
                  </a:path>
                </a:pathLst>
              </a:custGeom>
              <a:ln w="7455" cap="flat">
                <a:solidFill>
                  <a:srgbClr val="99999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AC3315D-F854-08B5-E8BC-2ED1415EDBEC}"/>
                  </a:ext>
                </a:extLst>
              </p:cNvPr>
              <p:cNvSpPr txBox="1"/>
              <p:nvPr/>
            </p:nvSpPr>
            <p:spPr>
              <a:xfrm>
                <a:off x="480472" y="8380216"/>
                <a:ext cx="368726" cy="227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>
                    <a:ln/>
                    <a:solidFill>
                      <a:srgbClr val="666666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높음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306A09F-F6D9-3E1A-F67C-909A6FBD2D70}"/>
                  </a:ext>
                </a:extLst>
              </p:cNvPr>
              <p:cNvSpPr txBox="1"/>
              <p:nvPr/>
            </p:nvSpPr>
            <p:spPr>
              <a:xfrm>
                <a:off x="480472" y="9276425"/>
                <a:ext cx="368726" cy="227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>
                    <a:ln/>
                    <a:solidFill>
                      <a:srgbClr val="666666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평균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26E6C66-3F22-F4A5-F207-B711AD172D56}"/>
                  </a:ext>
                </a:extLst>
              </p:cNvPr>
              <p:cNvSpPr txBox="1"/>
              <p:nvPr/>
            </p:nvSpPr>
            <p:spPr>
              <a:xfrm>
                <a:off x="480472" y="9575161"/>
                <a:ext cx="368726" cy="227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 dirty="0">
                    <a:ln/>
                    <a:solidFill>
                      <a:srgbClr val="666666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낮음</a:t>
                </a:r>
              </a:p>
            </p:txBody>
          </p:sp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DADFA51A-A071-350F-82BE-F81E83B356DA}"/>
                  </a:ext>
                </a:extLst>
              </p:cNvPr>
              <p:cNvSpPr/>
              <p:nvPr/>
            </p:nvSpPr>
            <p:spPr>
              <a:xfrm>
                <a:off x="781027" y="9656695"/>
                <a:ext cx="2987363" cy="7468"/>
              </a:xfrm>
              <a:custGeom>
                <a:avLst/>
                <a:gdLst>
                  <a:gd name="csX0" fmla="*/ 60 w 2987363"/>
                  <a:gd name="csY0" fmla="*/ 60 h 7468"/>
                  <a:gd name="csX1" fmla="*/ 2987423 w 2987363"/>
                  <a:gd name="csY1" fmla="*/ 60 h 74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987363" h="7468">
                    <a:moveTo>
                      <a:pt x="60" y="60"/>
                    </a:moveTo>
                    <a:lnTo>
                      <a:pt x="2987423" y="60"/>
                    </a:lnTo>
                  </a:path>
                </a:pathLst>
              </a:custGeom>
              <a:ln w="7455" cap="flat">
                <a:solidFill>
                  <a:srgbClr val="99999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BD540BE-7578-5053-F0CB-E335D97B55DC}"/>
                  </a:ext>
                </a:extLst>
              </p:cNvPr>
              <p:cNvSpPr txBox="1"/>
              <p:nvPr/>
            </p:nvSpPr>
            <p:spPr>
              <a:xfrm>
                <a:off x="606516" y="9677797"/>
                <a:ext cx="408374" cy="24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2025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3E947C9-2E36-A2EE-8C3D-B72544BBC79D}"/>
                  </a:ext>
                </a:extLst>
              </p:cNvPr>
              <p:cNvSpPr txBox="1"/>
              <p:nvPr/>
            </p:nvSpPr>
            <p:spPr>
              <a:xfrm>
                <a:off x="1203988" y="9677797"/>
                <a:ext cx="408374" cy="24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2026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F6CE099-EEAD-4E5B-6168-B02597A2E63B}"/>
                  </a:ext>
                </a:extLst>
              </p:cNvPr>
              <p:cNvSpPr txBox="1"/>
              <p:nvPr/>
            </p:nvSpPr>
            <p:spPr>
              <a:xfrm>
                <a:off x="1801461" y="9677797"/>
                <a:ext cx="408374" cy="24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2027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D9F6CA3-E597-B61A-098F-3A373992AC71}"/>
                  </a:ext>
                </a:extLst>
              </p:cNvPr>
              <p:cNvSpPr txBox="1"/>
              <p:nvPr/>
            </p:nvSpPr>
            <p:spPr>
              <a:xfrm>
                <a:off x="2398933" y="9677797"/>
                <a:ext cx="408374" cy="24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 dirty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2028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6E8FF62-6267-8EB0-9A71-9083E35E01C7}"/>
                  </a:ext>
                </a:extLst>
              </p:cNvPr>
              <p:cNvSpPr txBox="1"/>
              <p:nvPr/>
            </p:nvSpPr>
            <p:spPr>
              <a:xfrm>
                <a:off x="2996406" y="9677797"/>
                <a:ext cx="408374" cy="24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2029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C6C3DC3-CCA7-B1FF-A692-51BB83FC893F}"/>
                  </a:ext>
                </a:extLst>
              </p:cNvPr>
              <p:cNvSpPr txBox="1"/>
              <p:nvPr/>
            </p:nvSpPr>
            <p:spPr>
              <a:xfrm>
                <a:off x="3593879" y="9677797"/>
                <a:ext cx="408374" cy="24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666666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2030</a:t>
                </a:r>
              </a:p>
            </p:txBody>
          </p:sp>
          <p:sp>
            <p:nvSpPr>
              <p:cNvPr id="78" name="자유형: 도형 77">
                <a:extLst>
                  <a:ext uri="{FF2B5EF4-FFF2-40B4-BE49-F238E27FC236}">
                    <a16:creationId xmlns:a16="http://schemas.microsoft.com/office/drawing/2014/main" id="{D7BB9C7C-532B-B957-8974-FBCBC09043EA}"/>
                  </a:ext>
                </a:extLst>
              </p:cNvPr>
              <p:cNvSpPr/>
              <p:nvPr/>
            </p:nvSpPr>
            <p:spPr>
              <a:xfrm>
                <a:off x="1975972" y="8461750"/>
                <a:ext cx="7468" cy="1194945"/>
              </a:xfrm>
              <a:custGeom>
                <a:avLst/>
                <a:gdLst>
                  <a:gd name="csX0" fmla="*/ 60 w 7468"/>
                  <a:gd name="csY0" fmla="*/ 60 h 1194945"/>
                  <a:gd name="csX1" fmla="*/ 60 w 7468"/>
                  <a:gd name="csY1" fmla="*/ 1195005 h 11949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7468" h="1194945">
                    <a:moveTo>
                      <a:pt x="60" y="60"/>
                    </a:moveTo>
                    <a:lnTo>
                      <a:pt x="60" y="1195005"/>
                    </a:lnTo>
                  </a:path>
                </a:pathLst>
              </a:custGeom>
              <a:ln w="11183" cap="flat">
                <a:solidFill>
                  <a:srgbClr val="FF9900"/>
                </a:solidFill>
                <a:custDash>
                  <a:ds d="375000" sp="225000"/>
                </a:custDash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A7D8D16E-A180-1D6D-7C8B-5FA1022AE674}"/>
                  </a:ext>
                </a:extLst>
              </p:cNvPr>
              <p:cNvSpPr/>
              <p:nvPr/>
            </p:nvSpPr>
            <p:spPr>
              <a:xfrm>
                <a:off x="2573445" y="8461750"/>
                <a:ext cx="7468" cy="1194945"/>
              </a:xfrm>
              <a:custGeom>
                <a:avLst/>
                <a:gdLst>
                  <a:gd name="csX0" fmla="*/ 60 w 7468"/>
                  <a:gd name="csY0" fmla="*/ 60 h 1194945"/>
                  <a:gd name="csX1" fmla="*/ 60 w 7468"/>
                  <a:gd name="csY1" fmla="*/ 1195005 h 11949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7468" h="1194945">
                    <a:moveTo>
                      <a:pt x="60" y="60"/>
                    </a:moveTo>
                    <a:lnTo>
                      <a:pt x="60" y="1195005"/>
                    </a:lnTo>
                  </a:path>
                </a:pathLst>
              </a:custGeom>
              <a:ln w="11183" cap="flat">
                <a:solidFill>
                  <a:srgbClr val="DC3545"/>
                </a:solidFill>
                <a:custDash>
                  <a:ds d="375000" sp="225000"/>
                </a:custDash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5B90B529-3B35-8DA0-4E8E-86FA96E5E4A4}"/>
                  </a:ext>
                </a:extLst>
              </p:cNvPr>
              <p:cNvSpPr/>
              <p:nvPr/>
            </p:nvSpPr>
            <p:spPr>
              <a:xfrm>
                <a:off x="781027" y="8551371"/>
                <a:ext cx="2987363" cy="582535"/>
              </a:xfrm>
              <a:custGeom>
                <a:avLst/>
                <a:gdLst>
                  <a:gd name="csX0" fmla="*/ 60 w 2987363"/>
                  <a:gd name="csY0" fmla="*/ 582596 h 582535"/>
                  <a:gd name="csX1" fmla="*/ 597533 w 2987363"/>
                  <a:gd name="csY1" fmla="*/ 433228 h 582535"/>
                  <a:gd name="csX2" fmla="*/ 1195005 w 2987363"/>
                  <a:gd name="csY2" fmla="*/ 283860 h 582535"/>
                  <a:gd name="csX3" fmla="*/ 1792478 w 2987363"/>
                  <a:gd name="csY3" fmla="*/ 171833 h 582535"/>
                  <a:gd name="csX4" fmla="*/ 2389951 w 2987363"/>
                  <a:gd name="csY4" fmla="*/ 74744 h 582535"/>
                  <a:gd name="csX5" fmla="*/ 2987423 w 2987363"/>
                  <a:gd name="csY5" fmla="*/ 60 h 5825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987363" h="582535">
                    <a:moveTo>
                      <a:pt x="60" y="582596"/>
                    </a:moveTo>
                    <a:lnTo>
                      <a:pt x="597533" y="433228"/>
                    </a:lnTo>
                    <a:lnTo>
                      <a:pt x="1195005" y="283860"/>
                    </a:lnTo>
                    <a:lnTo>
                      <a:pt x="1792478" y="171833"/>
                    </a:lnTo>
                    <a:lnTo>
                      <a:pt x="2389951" y="74744"/>
                    </a:lnTo>
                    <a:lnTo>
                      <a:pt x="2987423" y="60"/>
                    </a:lnTo>
                  </a:path>
                </a:pathLst>
              </a:custGeom>
              <a:noFill/>
              <a:ln w="18638" cap="rnd">
                <a:solidFill>
                  <a:srgbClr val="1A73E8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1" name="타원 80">
                <a:extLst>
                  <a:ext uri="{FF2B5EF4-FFF2-40B4-BE49-F238E27FC236}">
                    <a16:creationId xmlns:a16="http://schemas.microsoft.com/office/drawing/2014/main" id="{3E22B2EC-13AB-73E6-6B72-82ADA2A16C8A}"/>
                  </a:ext>
                </a:extLst>
              </p:cNvPr>
              <p:cNvSpPr/>
              <p:nvPr/>
            </p:nvSpPr>
            <p:spPr>
              <a:xfrm>
                <a:off x="751153" y="9104033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2" name="타원 81">
                <a:extLst>
                  <a:ext uri="{FF2B5EF4-FFF2-40B4-BE49-F238E27FC236}">
                    <a16:creationId xmlns:a16="http://schemas.microsoft.com/office/drawing/2014/main" id="{8A561314-1104-3FE4-B84D-EFE6F020DDBD}"/>
                  </a:ext>
                </a:extLst>
              </p:cNvPr>
              <p:cNvSpPr/>
              <p:nvPr/>
            </p:nvSpPr>
            <p:spPr>
              <a:xfrm>
                <a:off x="1348626" y="8954665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3" name="타원 82">
                <a:extLst>
                  <a:ext uri="{FF2B5EF4-FFF2-40B4-BE49-F238E27FC236}">
                    <a16:creationId xmlns:a16="http://schemas.microsoft.com/office/drawing/2014/main" id="{94B2ACA2-E137-4613-789B-BB4037ADF79A}"/>
                  </a:ext>
                </a:extLst>
              </p:cNvPr>
              <p:cNvSpPr/>
              <p:nvPr/>
            </p:nvSpPr>
            <p:spPr>
              <a:xfrm>
                <a:off x="1938630" y="8797828"/>
                <a:ext cx="74684" cy="74684"/>
              </a:xfrm>
              <a:prstGeom prst="ellipse">
                <a:avLst/>
              </a:prstGeom>
              <a:solidFill>
                <a:srgbClr val="FFFFFF"/>
              </a:solidFill>
              <a:ln w="14910" cap="flat">
                <a:solidFill>
                  <a:srgbClr val="1A73E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4" name="타원 83">
                <a:extLst>
                  <a:ext uri="{FF2B5EF4-FFF2-40B4-BE49-F238E27FC236}">
                    <a16:creationId xmlns:a16="http://schemas.microsoft.com/office/drawing/2014/main" id="{1001E8F7-61BF-E2FA-E5C1-FD67EA4FEB8A}"/>
                  </a:ext>
                </a:extLst>
              </p:cNvPr>
              <p:cNvSpPr/>
              <p:nvPr/>
            </p:nvSpPr>
            <p:spPr>
              <a:xfrm>
                <a:off x="2543571" y="8693271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5" name="타원 84">
                <a:extLst>
                  <a:ext uri="{FF2B5EF4-FFF2-40B4-BE49-F238E27FC236}">
                    <a16:creationId xmlns:a16="http://schemas.microsoft.com/office/drawing/2014/main" id="{0DAB5D51-6F9B-F4D7-09FA-2084263900F3}"/>
                  </a:ext>
                </a:extLst>
              </p:cNvPr>
              <p:cNvSpPr/>
              <p:nvPr/>
            </p:nvSpPr>
            <p:spPr>
              <a:xfrm>
                <a:off x="3141044" y="8596181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6" name="타원 85">
                <a:extLst>
                  <a:ext uri="{FF2B5EF4-FFF2-40B4-BE49-F238E27FC236}">
                    <a16:creationId xmlns:a16="http://schemas.microsoft.com/office/drawing/2014/main" id="{E7D982C9-3FC8-D9F2-1FE7-D7E8657D4D1F}"/>
                  </a:ext>
                </a:extLst>
              </p:cNvPr>
              <p:cNvSpPr/>
              <p:nvPr/>
            </p:nvSpPr>
            <p:spPr>
              <a:xfrm>
                <a:off x="3738516" y="8521497"/>
                <a:ext cx="59747" cy="59747"/>
              </a:xfrm>
              <a:prstGeom prst="ellipse">
                <a:avLst/>
              </a:prstGeom>
              <a:solidFill>
                <a:srgbClr val="1A73E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F6C86EFE-5434-713E-3182-51E654A3634E}"/>
                  </a:ext>
                </a:extLst>
              </p:cNvPr>
              <p:cNvSpPr/>
              <p:nvPr/>
            </p:nvSpPr>
            <p:spPr>
              <a:xfrm>
                <a:off x="781027" y="9313149"/>
                <a:ext cx="2987363" cy="44810"/>
              </a:xfrm>
              <a:custGeom>
                <a:avLst/>
                <a:gdLst>
                  <a:gd name="csX0" fmla="*/ 60 w 2987363"/>
                  <a:gd name="csY0" fmla="*/ 44870 h 44810"/>
                  <a:gd name="csX1" fmla="*/ 597533 w 2987363"/>
                  <a:gd name="csY1" fmla="*/ 29934 h 44810"/>
                  <a:gd name="csX2" fmla="*/ 1195005 w 2987363"/>
                  <a:gd name="csY2" fmla="*/ 22465 h 44810"/>
                  <a:gd name="csX3" fmla="*/ 1792478 w 2987363"/>
                  <a:gd name="csY3" fmla="*/ 14997 h 44810"/>
                  <a:gd name="csX4" fmla="*/ 2389951 w 2987363"/>
                  <a:gd name="csY4" fmla="*/ 7528 h 44810"/>
                  <a:gd name="csX5" fmla="*/ 2987423 w 2987363"/>
                  <a:gd name="csY5" fmla="*/ 60 h 448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987363" h="44810">
                    <a:moveTo>
                      <a:pt x="60" y="44870"/>
                    </a:moveTo>
                    <a:lnTo>
                      <a:pt x="597533" y="29934"/>
                    </a:lnTo>
                    <a:lnTo>
                      <a:pt x="1195005" y="22465"/>
                    </a:lnTo>
                    <a:lnTo>
                      <a:pt x="1792478" y="14997"/>
                    </a:lnTo>
                    <a:lnTo>
                      <a:pt x="2389951" y="7528"/>
                    </a:lnTo>
                    <a:lnTo>
                      <a:pt x="2987423" y="60"/>
                    </a:lnTo>
                  </a:path>
                </a:pathLst>
              </a:custGeom>
              <a:noFill/>
              <a:ln w="14910" cap="flat">
                <a:solidFill>
                  <a:srgbClr val="888888"/>
                </a:solidFill>
                <a:custDash>
                  <a:ds d="450000" sp="225000"/>
                </a:custDash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8" name="타원 87">
                <a:extLst>
                  <a:ext uri="{FF2B5EF4-FFF2-40B4-BE49-F238E27FC236}">
                    <a16:creationId xmlns:a16="http://schemas.microsoft.com/office/drawing/2014/main" id="{474EE382-DC81-CF2D-7F68-EFE5E15AF307}"/>
                  </a:ext>
                </a:extLst>
              </p:cNvPr>
              <p:cNvSpPr/>
              <p:nvPr/>
            </p:nvSpPr>
            <p:spPr>
              <a:xfrm>
                <a:off x="758622" y="9335554"/>
                <a:ext cx="44810" cy="44810"/>
              </a:xfrm>
              <a:prstGeom prst="ellipse">
                <a:avLst/>
              </a:prstGeom>
              <a:solidFill>
                <a:srgbClr val="88888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89" name="타원 88">
                <a:extLst>
                  <a:ext uri="{FF2B5EF4-FFF2-40B4-BE49-F238E27FC236}">
                    <a16:creationId xmlns:a16="http://schemas.microsoft.com/office/drawing/2014/main" id="{413E108D-822E-E85C-42F7-E550352A2BAC}"/>
                  </a:ext>
                </a:extLst>
              </p:cNvPr>
              <p:cNvSpPr/>
              <p:nvPr/>
            </p:nvSpPr>
            <p:spPr>
              <a:xfrm>
                <a:off x="3745985" y="9290743"/>
                <a:ext cx="44810" cy="44810"/>
              </a:xfrm>
              <a:prstGeom prst="ellipse">
                <a:avLst/>
              </a:prstGeom>
              <a:solidFill>
                <a:srgbClr val="888888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0" name="자유형: 도형 89">
                <a:extLst>
                  <a:ext uri="{FF2B5EF4-FFF2-40B4-BE49-F238E27FC236}">
                    <a16:creationId xmlns:a16="http://schemas.microsoft.com/office/drawing/2014/main" id="{DF4B8424-BD10-74B6-E58A-1A66EC52A832}"/>
                  </a:ext>
                </a:extLst>
              </p:cNvPr>
              <p:cNvSpPr/>
              <p:nvPr/>
            </p:nvSpPr>
            <p:spPr>
              <a:xfrm>
                <a:off x="781027" y="9208591"/>
                <a:ext cx="2987363" cy="388357"/>
              </a:xfrm>
              <a:custGeom>
                <a:avLst/>
                <a:gdLst>
                  <a:gd name="csX0" fmla="*/ 60 w 2987363"/>
                  <a:gd name="csY0" fmla="*/ 60 h 388357"/>
                  <a:gd name="csX1" fmla="*/ 597533 w 2987363"/>
                  <a:gd name="csY1" fmla="*/ 112086 h 388357"/>
                  <a:gd name="csX2" fmla="*/ 1195005 w 2987363"/>
                  <a:gd name="csY2" fmla="*/ 209175 h 388357"/>
                  <a:gd name="csX3" fmla="*/ 1792478 w 2987363"/>
                  <a:gd name="csY3" fmla="*/ 283860 h 388357"/>
                  <a:gd name="csX4" fmla="*/ 2389951 w 2987363"/>
                  <a:gd name="csY4" fmla="*/ 343607 h 388357"/>
                  <a:gd name="csX5" fmla="*/ 2987423 w 2987363"/>
                  <a:gd name="csY5" fmla="*/ 388417 h 3883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987363" h="388357">
                    <a:moveTo>
                      <a:pt x="60" y="60"/>
                    </a:moveTo>
                    <a:lnTo>
                      <a:pt x="597533" y="112086"/>
                    </a:lnTo>
                    <a:lnTo>
                      <a:pt x="1195005" y="209175"/>
                    </a:lnTo>
                    <a:lnTo>
                      <a:pt x="1792478" y="283860"/>
                    </a:lnTo>
                    <a:lnTo>
                      <a:pt x="2389951" y="343607"/>
                    </a:lnTo>
                    <a:lnTo>
                      <a:pt x="2987423" y="388417"/>
                    </a:lnTo>
                  </a:path>
                </a:pathLst>
              </a:custGeom>
              <a:noFill/>
              <a:ln w="18638" cap="rnd">
                <a:solidFill>
                  <a:srgbClr val="DC3545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74452035-11B8-B37F-FD45-07630174F1F3}"/>
                  </a:ext>
                </a:extLst>
              </p:cNvPr>
              <p:cNvSpPr/>
              <p:nvPr/>
            </p:nvSpPr>
            <p:spPr>
              <a:xfrm>
                <a:off x="751153" y="9178717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2" name="타원 91">
                <a:extLst>
                  <a:ext uri="{FF2B5EF4-FFF2-40B4-BE49-F238E27FC236}">
                    <a16:creationId xmlns:a16="http://schemas.microsoft.com/office/drawing/2014/main" id="{50BFD735-7749-E0BE-002F-714A14C96A29}"/>
                  </a:ext>
                </a:extLst>
              </p:cNvPr>
              <p:cNvSpPr/>
              <p:nvPr/>
            </p:nvSpPr>
            <p:spPr>
              <a:xfrm>
                <a:off x="1348626" y="9290743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3" name="타원 92">
                <a:extLst>
                  <a:ext uri="{FF2B5EF4-FFF2-40B4-BE49-F238E27FC236}">
                    <a16:creationId xmlns:a16="http://schemas.microsoft.com/office/drawing/2014/main" id="{1C4470AA-F52C-0145-00C8-00A03E3DBCE2}"/>
                  </a:ext>
                </a:extLst>
              </p:cNvPr>
              <p:cNvSpPr/>
              <p:nvPr/>
            </p:nvSpPr>
            <p:spPr>
              <a:xfrm>
                <a:off x="1946099" y="9387833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5AF13DF8-3E3F-B1E2-8F3F-610FA717C3BC}"/>
                  </a:ext>
                </a:extLst>
              </p:cNvPr>
              <p:cNvSpPr/>
              <p:nvPr/>
            </p:nvSpPr>
            <p:spPr>
              <a:xfrm>
                <a:off x="2536103" y="9455048"/>
                <a:ext cx="74684" cy="74684"/>
              </a:xfrm>
              <a:prstGeom prst="ellipse">
                <a:avLst/>
              </a:prstGeom>
              <a:solidFill>
                <a:srgbClr val="FFFFFF"/>
              </a:solidFill>
              <a:ln w="14910" cap="flat">
                <a:solidFill>
                  <a:srgbClr val="DC354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5" name="타원 94">
                <a:extLst>
                  <a:ext uri="{FF2B5EF4-FFF2-40B4-BE49-F238E27FC236}">
                    <a16:creationId xmlns:a16="http://schemas.microsoft.com/office/drawing/2014/main" id="{B24E1525-0EB9-9924-783B-8ED1D03B8956}"/>
                  </a:ext>
                </a:extLst>
              </p:cNvPr>
              <p:cNvSpPr/>
              <p:nvPr/>
            </p:nvSpPr>
            <p:spPr>
              <a:xfrm>
                <a:off x="3141044" y="9522264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6" name="타원 95">
                <a:extLst>
                  <a:ext uri="{FF2B5EF4-FFF2-40B4-BE49-F238E27FC236}">
                    <a16:creationId xmlns:a16="http://schemas.microsoft.com/office/drawing/2014/main" id="{7ECB2190-732B-71A4-8F6B-05E745F1A6DD}"/>
                  </a:ext>
                </a:extLst>
              </p:cNvPr>
              <p:cNvSpPr/>
              <p:nvPr/>
            </p:nvSpPr>
            <p:spPr>
              <a:xfrm>
                <a:off x="3738516" y="9567075"/>
                <a:ext cx="59747" cy="59747"/>
              </a:xfrm>
              <a:prstGeom prst="ellipse">
                <a:avLst/>
              </a:prstGeom>
              <a:solidFill>
                <a:srgbClr val="DC3545"/>
              </a:solidFill>
              <a:ln w="745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D9774203-0D5C-C53F-DF4A-3950998F1919}"/>
                  </a:ext>
                </a:extLst>
              </p:cNvPr>
              <p:cNvSpPr txBox="1"/>
              <p:nvPr/>
            </p:nvSpPr>
            <p:spPr>
              <a:xfrm>
                <a:off x="3751634" y="8446772"/>
                <a:ext cx="619830" cy="24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b="1" spc="0" baseline="0" dirty="0" err="1">
                    <a:ln/>
                    <a:solidFill>
                      <a:srgbClr val="1A73E8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탕정</a:t>
                </a:r>
                <a:r>
                  <a:rPr lang="ko-KR" altLang="en-US" sz="750" b="1" spc="0" baseline="0" dirty="0" err="1">
                    <a:ln/>
                    <a:solidFill>
                      <a:srgbClr val="1A73E8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·</a:t>
                </a:r>
                <a:r>
                  <a:rPr lang="ko-KR" altLang="en-US" sz="750" b="1" spc="0" baseline="0" dirty="0" err="1">
                    <a:ln/>
                    <a:solidFill>
                      <a:srgbClr val="1A73E8"/>
                    </a:solidFill>
                    <a:latin typeface="맑은 고딕"/>
                    <a:ea typeface="KoPub돋움체 Bold" panose="00000800000000000000"/>
                    <a:cs typeface="Arial"/>
                    <a:sym typeface="맑은 고딕"/>
                    <a:rtl val="0"/>
                  </a:rPr>
                  <a:t>배방</a:t>
                </a:r>
                <a:endParaRPr lang="ko-KR" altLang="en-US" sz="750" b="1" spc="0" baseline="0" dirty="0">
                  <a:ln/>
                  <a:solidFill>
                    <a:srgbClr val="1A73E8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C8645258-A6C8-5859-2EC9-9BB2BB0DA131}"/>
                  </a:ext>
                </a:extLst>
              </p:cNvPr>
              <p:cNvSpPr txBox="1"/>
              <p:nvPr/>
            </p:nvSpPr>
            <p:spPr>
              <a:xfrm>
                <a:off x="3751634" y="9208549"/>
                <a:ext cx="713994" cy="24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spc="0" baseline="0">
                    <a:ln/>
                    <a:solidFill>
                      <a:srgbClr val="888888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아산시</a:t>
                </a:r>
                <a:r>
                  <a:rPr lang="ko-KR" altLang="en-US" sz="750" spc="0" baseline="0">
                    <a:ln/>
                    <a:solidFill>
                      <a:srgbClr val="888888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750" spc="0" baseline="0">
                    <a:ln/>
                    <a:solidFill>
                      <a:srgbClr val="888888"/>
                    </a:solidFill>
                    <a:latin typeface="맑은 고딕"/>
                    <a:ea typeface="KoPub돋움체 Bold" panose="00000800000000000000"/>
                    <a:cs typeface="Arial"/>
                    <a:sym typeface="맑은 고딕"/>
                    <a:rtl val="0"/>
                  </a:rPr>
                  <a:t>평균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9BD4FDE-E317-DF97-7293-6BDBC4E36941}"/>
                  </a:ext>
                </a:extLst>
              </p:cNvPr>
              <p:cNvSpPr txBox="1"/>
              <p:nvPr/>
            </p:nvSpPr>
            <p:spPr>
              <a:xfrm>
                <a:off x="3751634" y="9492349"/>
                <a:ext cx="487669" cy="241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750" b="1" spc="0" baseline="0">
                    <a:ln/>
                    <a:solidFill>
                      <a:srgbClr val="DC3545"/>
                    </a:solidFill>
                    <a:latin typeface="맑은 고딕"/>
                    <a:ea typeface="KoPub돋움체 Bold" panose="00000800000000000000"/>
                    <a:sym typeface="맑은 고딕"/>
                    <a:rtl val="0"/>
                  </a:rPr>
                  <a:t>원도심</a:t>
                </a:r>
              </a:p>
            </p:txBody>
          </p:sp>
          <p:sp>
            <p:nvSpPr>
              <p:cNvPr id="100" name="직사각형 99">
                <a:extLst>
                  <a:ext uri="{FF2B5EF4-FFF2-40B4-BE49-F238E27FC236}">
                    <a16:creationId xmlns:a16="http://schemas.microsoft.com/office/drawing/2014/main" id="{03B5F76C-5FC0-0C9F-519D-5A873D630560}"/>
                  </a:ext>
                </a:extLst>
              </p:cNvPr>
              <p:cNvSpPr/>
              <p:nvPr/>
            </p:nvSpPr>
            <p:spPr>
              <a:xfrm>
                <a:off x="1751920" y="8349724"/>
                <a:ext cx="448104" cy="119494"/>
              </a:xfrm>
              <a:prstGeom prst="rect">
                <a:avLst/>
              </a:prstGeom>
              <a:noFill/>
              <a:ln w="7455" cap="flat">
                <a:solidFill>
                  <a:srgbClr val="FF99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A949FD69-EB12-C48C-9FED-C46715E3FD3F}"/>
                  </a:ext>
                </a:extLst>
              </p:cNvPr>
              <p:cNvSpPr txBox="1"/>
              <p:nvPr/>
            </p:nvSpPr>
            <p:spPr>
              <a:xfrm>
                <a:off x="1671480" y="8307818"/>
                <a:ext cx="628090" cy="214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00" spc="0" baseline="0" dirty="0">
                    <a:ln/>
                    <a:solidFill>
                      <a:srgbClr val="FF9900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2027 </a:t>
                </a:r>
                <a:r>
                  <a:rPr lang="ko-KR" altLang="en-US" sz="600" spc="0" baseline="0" dirty="0">
                    <a:ln/>
                    <a:solidFill>
                      <a:srgbClr val="FF9900"/>
                    </a:solidFill>
                    <a:latin typeface="맑은 고딕"/>
                    <a:ea typeface="KoPub돋움체 Bold" panose="00000800000000000000"/>
                    <a:cs typeface="Arial"/>
                    <a:sym typeface="맑은 고딕"/>
                    <a:rtl val="0"/>
                  </a:rPr>
                  <a:t>임계점</a:t>
                </a:r>
              </a:p>
            </p:txBody>
          </p:sp>
          <p:sp>
            <p:nvSpPr>
              <p:cNvPr id="102" name="직사각형 101">
                <a:extLst>
                  <a:ext uri="{FF2B5EF4-FFF2-40B4-BE49-F238E27FC236}">
                    <a16:creationId xmlns:a16="http://schemas.microsoft.com/office/drawing/2014/main" id="{E5A044E2-271E-CF30-8AB8-78168151B8A2}"/>
                  </a:ext>
                </a:extLst>
              </p:cNvPr>
              <p:cNvSpPr/>
              <p:nvPr/>
            </p:nvSpPr>
            <p:spPr>
              <a:xfrm>
                <a:off x="2349392" y="8350754"/>
                <a:ext cx="448104" cy="119494"/>
              </a:xfrm>
              <a:prstGeom prst="rect">
                <a:avLst/>
              </a:prstGeom>
              <a:noFill/>
              <a:ln w="7455" cap="flat">
                <a:solidFill>
                  <a:srgbClr val="DC354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ea typeface="KoPub돋움체 Bold" panose="0000080000000000000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4ECE113-A5E3-CA96-D499-F63AE6860A59}"/>
                  </a:ext>
                </a:extLst>
              </p:cNvPr>
              <p:cNvSpPr txBox="1"/>
              <p:nvPr/>
            </p:nvSpPr>
            <p:spPr>
              <a:xfrm>
                <a:off x="2274708" y="8307818"/>
                <a:ext cx="628090" cy="214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00" spc="0" baseline="0" dirty="0">
                    <a:ln/>
                    <a:solidFill>
                      <a:srgbClr val="DC3545"/>
                    </a:solidFill>
                    <a:latin typeface="Arial"/>
                    <a:ea typeface="KoPub돋움체 Bold" panose="00000800000000000000"/>
                    <a:cs typeface="Arial"/>
                    <a:sym typeface="Arial"/>
                    <a:rtl val="0"/>
                  </a:rPr>
                  <a:t>2028 </a:t>
                </a:r>
                <a:r>
                  <a:rPr lang="ko-KR" altLang="en-US" sz="600" spc="0" baseline="0" dirty="0">
                    <a:ln/>
                    <a:solidFill>
                      <a:srgbClr val="DC3545"/>
                    </a:solidFill>
                    <a:latin typeface="맑은 고딕"/>
                    <a:ea typeface="KoPub돋움체 Bold" panose="00000800000000000000"/>
                    <a:cs typeface="Arial"/>
                    <a:sym typeface="맑은 고딕"/>
                    <a:rtl val="0"/>
                  </a:rPr>
                  <a:t>임계점</a:t>
                </a:r>
              </a:p>
            </p:txBody>
          </p:sp>
        </p:grp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CF6E009-C481-98E2-8D83-D0ED53AEE0C5}"/>
                </a:ext>
              </a:extLst>
            </p:cNvPr>
            <p:cNvSpPr/>
            <p:nvPr/>
          </p:nvSpPr>
          <p:spPr>
            <a:xfrm>
              <a:off x="3705839" y="8907238"/>
              <a:ext cx="3503483" cy="418295"/>
            </a:xfrm>
            <a:prstGeom prst="rect">
              <a:avLst/>
            </a:prstGeom>
            <a:noFill/>
            <a:ln w="11183" cap="flat">
              <a:solidFill>
                <a:srgbClr val="DC3545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4D26937-D227-49FE-024E-53DE113AF97E}"/>
                </a:ext>
              </a:extLst>
            </p:cNvPr>
            <p:cNvSpPr txBox="1"/>
            <p:nvPr/>
          </p:nvSpPr>
          <p:spPr>
            <a:xfrm>
              <a:off x="4718412" y="8896565"/>
              <a:ext cx="136127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sym typeface="맑은 고딕"/>
                  <a:rtl val="0"/>
                </a:rPr>
                <a:t>임계점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예측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(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현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추세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유지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시</a:t>
              </a:r>
              <a:r>
                <a:rPr lang="ko-KR" altLang="en-US" sz="700" b="1" spc="0" baseline="0" dirty="0">
                  <a:ln/>
                  <a:solidFill>
                    <a:srgbClr val="DC3545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)</a:t>
              </a:r>
            </a:p>
          </p:txBody>
        </p:sp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373CBC09-5D2E-D40C-8CBC-2DAF1845226B}"/>
                </a:ext>
              </a:extLst>
            </p:cNvPr>
            <p:cNvSpPr/>
            <p:nvPr/>
          </p:nvSpPr>
          <p:spPr>
            <a:xfrm>
              <a:off x="4809928" y="9099477"/>
              <a:ext cx="43481" cy="38612"/>
            </a:xfrm>
            <a:prstGeom prst="ellipse">
              <a:avLst/>
            </a:prstGeom>
            <a:solidFill>
              <a:srgbClr val="FF9900"/>
            </a:solidFill>
            <a:ln w="745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AAC0BB-45D0-A180-1F20-91D1A60EEB8E}"/>
                </a:ext>
              </a:extLst>
            </p:cNvPr>
            <p:cNvSpPr txBox="1"/>
            <p:nvPr/>
          </p:nvSpPr>
          <p:spPr>
            <a:xfrm>
              <a:off x="4790881" y="9052151"/>
              <a:ext cx="140615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2027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년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: </a:t>
              </a:r>
              <a:r>
                <a:rPr lang="ko-KR" altLang="en-US" sz="600" spc="0" baseline="0" dirty="0" err="1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탕정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학교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수용력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한계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도달</a:t>
              </a:r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2D554A94-83C2-2FED-BB66-B920911B2E69}"/>
                </a:ext>
              </a:extLst>
            </p:cNvPr>
            <p:cNvSpPr/>
            <p:nvPr/>
          </p:nvSpPr>
          <p:spPr>
            <a:xfrm>
              <a:off x="4809928" y="9208878"/>
              <a:ext cx="43481" cy="38612"/>
            </a:xfrm>
            <a:prstGeom prst="ellipse">
              <a:avLst/>
            </a:prstGeom>
            <a:solidFill>
              <a:srgbClr val="DC3545"/>
            </a:solidFill>
            <a:ln w="745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ea typeface="KoPub돋움체 Bold" panose="0000080000000000000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8F03A06-7564-4189-B6DF-F3B762C4F779}"/>
                </a:ext>
              </a:extLst>
            </p:cNvPr>
            <p:cNvSpPr txBox="1"/>
            <p:nvPr/>
          </p:nvSpPr>
          <p:spPr>
            <a:xfrm>
              <a:off x="4790881" y="9161551"/>
              <a:ext cx="13869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2028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년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: 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원도심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고령화율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 35% </a:t>
              </a:r>
              <a:r>
                <a:rPr lang="ko-KR" altLang="en-US" sz="600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돌파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3CA47FB-DC38-005F-52D4-429687085D0E}"/>
                </a:ext>
              </a:extLst>
            </p:cNvPr>
            <p:cNvSpPr txBox="1"/>
            <p:nvPr/>
          </p:nvSpPr>
          <p:spPr>
            <a:xfrm>
              <a:off x="5928295" y="8892209"/>
              <a:ext cx="502061" cy="196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675" spc="0" baseline="0" dirty="0">
                  <a:ln/>
                  <a:solidFill>
                    <a:srgbClr val="999999"/>
                  </a:solidFill>
                  <a:latin typeface="Arial"/>
                  <a:ea typeface="KoPub돋움체 Bold" panose="00000800000000000000"/>
                  <a:cs typeface="Arial"/>
                  <a:sym typeface="Arial"/>
                  <a:rtl val="0"/>
                </a:rPr>
                <a:t>* </a:t>
              </a:r>
              <a:r>
                <a:rPr lang="ko-KR" altLang="en-US" sz="675" spc="0" baseline="0" dirty="0">
                  <a:ln/>
                  <a:solidFill>
                    <a:srgbClr val="999999"/>
                  </a:solidFill>
                  <a:latin typeface="맑은 고딕"/>
                  <a:ea typeface="KoPub돋움체 Bold" panose="00000800000000000000"/>
                  <a:cs typeface="Arial"/>
                  <a:sym typeface="맑은 고딕"/>
                  <a:rtl val="0"/>
                </a:rPr>
                <a:t>예측치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101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C31BE8-1FA8-FD14-2279-6892B5DCF432}"/>
              </a:ext>
            </a:extLst>
          </p:cNvPr>
          <p:cNvSpPr txBox="1"/>
          <p:nvPr/>
        </p:nvSpPr>
        <p:spPr>
          <a:xfrm>
            <a:off x="-1730951" y="239433"/>
            <a:ext cx="1904206" cy="669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>
                <a:ea typeface="KoPub돋움체 Bold" panose="02020603020101020101"/>
              </a:rPr>
              <a:t>분석 프로세스</a:t>
            </a:r>
            <a:endParaRPr lang="en-US" altLang="ko-KR" sz="1874" b="1" dirty="0">
              <a:ea typeface="KoPub돋움체 Bold" panose="02020603020101020101"/>
            </a:endParaRPr>
          </a:p>
          <a:p>
            <a:r>
              <a:rPr lang="en-US" altLang="ko-KR" sz="1874" b="1" dirty="0">
                <a:ea typeface="KoPub돋움체 Bold" panose="02020603020101020101"/>
              </a:rPr>
              <a:t>(</a:t>
            </a:r>
            <a:r>
              <a:rPr lang="ko-KR" altLang="en-US" sz="1874" b="1" dirty="0">
                <a:ea typeface="KoPub돋움체 Bold" panose="02020603020101020101"/>
              </a:rPr>
              <a:t>수정안</a:t>
            </a:r>
            <a:r>
              <a:rPr lang="en-US" altLang="ko-KR" sz="1874" b="1" dirty="0">
                <a:ea typeface="KoPub돋움체 Bold" panose="02020603020101020101"/>
              </a:rPr>
              <a:t>)</a:t>
            </a:r>
            <a:endParaRPr lang="ko-KR" altLang="en-US" sz="1874" b="1" dirty="0">
              <a:ea typeface="KoPub돋움체 Bold" panose="02020603020101020101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07EAA51E-377D-3D80-51F5-4159CD24C6E3}"/>
              </a:ext>
            </a:extLst>
          </p:cNvPr>
          <p:cNvSpPr/>
          <p:nvPr/>
        </p:nvSpPr>
        <p:spPr>
          <a:xfrm>
            <a:off x="539065" y="519971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>
                <a:ea typeface="KoPub돋움체 Bold" panose="02020603020101020101"/>
              </a:rPr>
              <a:t>분석 </a:t>
            </a:r>
            <a:r>
              <a:rPr lang="en-US" altLang="ko-KR" dirty="0">
                <a:ea typeface="KoPub돋움체 Bold" panose="02020603020101020101"/>
              </a:rPr>
              <a:t>1</a:t>
            </a:r>
          </a:p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>
                <a:ea typeface="KoPub돋움체 Bold" panose="02020603020101020101"/>
              </a:rPr>
              <a:t>유입 요인</a:t>
            </a:r>
            <a:endParaRPr dirty="0">
              <a:ea typeface="KoPub돋움체 Bold" panose="02020603020101020101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9FA93704-1761-F8AA-12BA-DE81835E40DA}"/>
              </a:ext>
            </a:extLst>
          </p:cNvPr>
          <p:cNvSpPr/>
          <p:nvPr/>
        </p:nvSpPr>
        <p:spPr>
          <a:xfrm>
            <a:off x="539065" y="4813776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>
                <a:ea typeface="KoPub돋움체 Bold" panose="02020603020101020101"/>
              </a:rPr>
              <a:t>분석 </a:t>
            </a:r>
            <a:r>
              <a:rPr lang="en-US" altLang="ko-KR" dirty="0">
                <a:ea typeface="KoPub돋움체 Bold" panose="02020603020101020101"/>
              </a:rPr>
              <a:t>2 </a:t>
            </a:r>
          </a:p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 err="1">
                <a:ea typeface="KoPub돋움체 Bold" panose="02020603020101020101"/>
              </a:rPr>
              <a:t>정착률</a:t>
            </a:r>
            <a:endParaRPr dirty="0">
              <a:ea typeface="KoPub돋움체 Bold" panose="02020603020101020101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8C236A64-D5EB-ECBA-66E3-7B40E4B54DAF}"/>
              </a:ext>
            </a:extLst>
          </p:cNvPr>
          <p:cNvGrpSpPr/>
          <p:nvPr/>
        </p:nvGrpSpPr>
        <p:grpSpPr>
          <a:xfrm>
            <a:off x="1773315" y="519971"/>
            <a:ext cx="5828850" cy="3609267"/>
            <a:chOff x="1773315" y="519971"/>
            <a:chExt cx="5828850" cy="3609267"/>
          </a:xfrm>
        </p:grpSpPr>
        <p:sp>
          <p:nvSpPr>
            <p:cNvPr id="9" name="사각형: 둥근 모서리 36">
              <a:extLst>
                <a:ext uri="{FF2B5EF4-FFF2-40B4-BE49-F238E27FC236}">
                  <a16:creationId xmlns:a16="http://schemas.microsoft.com/office/drawing/2014/main" id="{4782AF4C-E7A5-D2F9-AA50-20203ED18121}"/>
                </a:ext>
              </a:extLst>
            </p:cNvPr>
            <p:cNvSpPr/>
            <p:nvPr/>
          </p:nvSpPr>
          <p:spPr>
            <a:xfrm>
              <a:off x="1809548" y="519971"/>
              <a:ext cx="5736657" cy="3609267"/>
            </a:xfrm>
            <a:prstGeom prst="roundRect">
              <a:avLst>
                <a:gd name="adj" fmla="val 9979"/>
              </a:avLst>
            </a:prstGeom>
            <a:solidFill>
              <a:schemeClr val="bg1"/>
            </a:solidFill>
            <a:ln>
              <a:solidFill>
                <a:srgbClr val="EAEAEA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100687" tIns="317123" rIns="100687" bIns="50343" anchor="b" anchorCtr="0">
              <a:prstTxWarp prst="textNoShape">
                <a:avLst/>
              </a:prstTxWarp>
              <a:noAutofit/>
            </a:bodyPr>
            <a:lstStyle/>
            <a:p>
              <a:pPr marL="194028" lvl="1" indent="-194028" defTabSz="1006584" latinLnBrk="1">
                <a:lnSpc>
                  <a:spcPct val="130000"/>
                </a:lnSpc>
                <a:spcBef>
                  <a:spcPts val="330"/>
                </a:spcBef>
                <a:buSzPct val="80000"/>
                <a:buBlip>
                  <a:blip r:embed="rId2"/>
                </a:buBlip>
                <a:tabLst>
                  <a:tab pos="5053239" algn="l"/>
                </a:tabLst>
                <a:defRPr/>
              </a:pPr>
              <a:endParaRPr lang="en-US" altLang="ko-KR" sz="1211" kern="0" spc="-44" dirty="0">
                <a:ln w="9525"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2020603020101020101" pitchFamily="18" charset="-127"/>
                <a:ea typeface="KoPub돋움체 Bold" panose="02020603020101020101"/>
                <a:cs typeface="KoPubWorld돋움체 Bold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9D9272BD-C6E4-E2B1-7AE9-C30DA244427A}"/>
                </a:ext>
              </a:extLst>
            </p:cNvPr>
            <p:cNvGrpSpPr/>
            <p:nvPr/>
          </p:nvGrpSpPr>
          <p:grpSpPr>
            <a:xfrm>
              <a:off x="1773315" y="530316"/>
              <a:ext cx="5828850" cy="451600"/>
              <a:chOff x="621646" y="4684522"/>
              <a:chExt cx="2916695" cy="426140"/>
            </a:xfrm>
          </p:grpSpPr>
          <p:sp>
            <p:nvSpPr>
              <p:cNvPr id="11" name="모서리가 둥근 직사각형 3">
                <a:extLst>
                  <a:ext uri="{FF2B5EF4-FFF2-40B4-BE49-F238E27FC236}">
                    <a16:creationId xmlns:a16="http://schemas.microsoft.com/office/drawing/2014/main" id="{871D969E-89FE-35A9-9AA6-6192B5AC47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646" y="4684522"/>
                <a:ext cx="2910304" cy="426140"/>
              </a:xfrm>
              <a:prstGeom prst="round2SameRect">
                <a:avLst/>
              </a:prstGeom>
              <a:solidFill>
                <a:srgbClr val="003668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1223354" latinLnBrk="1">
                  <a:lnSpc>
                    <a:spcPct val="120000"/>
                  </a:lnSpc>
                  <a:defRPr/>
                </a:pP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[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분석 </a:t>
                </a: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1] 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청년 유입 요인 분석</a:t>
                </a:r>
              </a:p>
            </p:txBody>
          </p:sp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B750E980-7039-54BC-5D09-7507F9B64A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036" y="4684640"/>
                <a:ext cx="2910305" cy="294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924787" latinLnBrk="1">
                  <a:lnSpc>
                    <a:spcPct val="120000"/>
                  </a:lnSpc>
                  <a:defRPr/>
                </a:pPr>
                <a:endParaRPr lang="ko-KR" altLang="en-US" sz="1321" b="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2020603020101020101" pitchFamily="18" charset="-127"/>
                  <a:ea typeface="KoPub돋움체 Bold" panose="02020603020101020101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0A7877-45DD-70CB-0DB3-95FB644B4D40}"/>
                </a:ext>
              </a:extLst>
            </p:cNvPr>
            <p:cNvSpPr txBox="1"/>
            <p:nvPr/>
          </p:nvSpPr>
          <p:spPr>
            <a:xfrm>
              <a:off x="1975904" y="16555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2020603020101020101"/>
                  <a:sym typeface="맑은 고딕"/>
                  <a:rtl val="0"/>
                </a:rPr>
                <a:t>목적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0372559-EB74-5CB5-C329-490D3FAA1488}"/>
                </a:ext>
              </a:extLst>
            </p:cNvPr>
            <p:cNvSpPr txBox="1"/>
            <p:nvPr/>
          </p:nvSpPr>
          <p:spPr>
            <a:xfrm>
              <a:off x="3282302" y="1044635"/>
              <a:ext cx="277511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825" b="1" spc="0" baseline="0" dirty="0">
                  <a:ln/>
                  <a:solidFill>
                    <a:srgbClr val="C00000"/>
                  </a:solidFill>
                  <a:latin typeface="Arial"/>
                  <a:ea typeface="KoPub돋움체 Bold" panose="02020603020101020101"/>
                  <a:cs typeface="Arial"/>
                  <a:sym typeface="Arial"/>
                  <a:rtl val="0"/>
                </a:rPr>
                <a:t>"</a:t>
              </a:r>
              <a:r>
                <a:rPr lang="ko-KR" altLang="en-US" sz="900" b="1" spc="0" baseline="0" dirty="0">
                  <a:ln/>
                  <a:solidFill>
                    <a:srgbClr val="C00000"/>
                  </a:solidFill>
                  <a:latin typeface="맑은 고딕"/>
                  <a:ea typeface="KoPub돋움체 Bold" panose="02020603020101020101"/>
                  <a:cs typeface="Arial"/>
                  <a:sym typeface="맑은 고딕"/>
                  <a:rtl val="0"/>
                </a:rPr>
                <a:t>청년인구</a:t>
              </a:r>
              <a:r>
                <a:rPr lang="ko-KR" altLang="en-US" sz="825" b="1" spc="0" baseline="0" dirty="0">
                  <a:ln/>
                  <a:solidFill>
                    <a:srgbClr val="C00000"/>
                  </a:solidFill>
                  <a:latin typeface="Arial"/>
                  <a:ea typeface="KoPub돋움체 Bold" panose="02020603020101020101"/>
                  <a:cs typeface="Arial"/>
                  <a:sym typeface="Arial"/>
                  <a:rtl val="0"/>
                </a:rPr>
                <a:t> 9.5</a:t>
              </a:r>
              <a:r>
                <a:rPr lang="ko-KR" altLang="en-US" sz="900" b="1" spc="0" baseline="0" dirty="0">
                  <a:ln/>
                  <a:solidFill>
                    <a:srgbClr val="C00000"/>
                  </a:solidFill>
                  <a:latin typeface="맑은 고딕"/>
                  <a:ea typeface="KoPub돋움체 Bold" panose="02020603020101020101"/>
                  <a:cs typeface="Arial"/>
                  <a:sym typeface="맑은 고딕"/>
                  <a:rtl val="0"/>
                </a:rPr>
                <a:t>만명</a:t>
              </a:r>
              <a:r>
                <a:rPr lang="ko-KR" altLang="en-US" sz="825" b="1" spc="0" baseline="0" dirty="0">
                  <a:ln/>
                  <a:solidFill>
                    <a:srgbClr val="C00000"/>
                  </a:solidFill>
                  <a:latin typeface="Arial"/>
                  <a:ea typeface="KoPub돋움체 Bold" panose="02020603020101020101"/>
                  <a:cs typeface="Arial"/>
                  <a:sym typeface="Arial"/>
                  <a:rtl val="0"/>
                </a:rPr>
                <a:t>" </a:t>
              </a:r>
              <a:r>
                <a:rPr lang="ko-KR" altLang="en-US" sz="900" b="1" spc="0" baseline="0" dirty="0">
                  <a:ln/>
                  <a:solidFill>
                    <a:srgbClr val="C00000"/>
                  </a:solidFill>
                  <a:latin typeface="맑은 고딕"/>
                  <a:ea typeface="KoPub돋움체 Bold" panose="02020603020101020101"/>
                  <a:cs typeface="Arial"/>
                  <a:sym typeface="맑은 고딕"/>
                  <a:rtl val="0"/>
                </a:rPr>
                <a:t>중</a:t>
              </a:r>
              <a:r>
                <a:rPr lang="ko-KR" altLang="en-US" sz="825" b="1" spc="0" baseline="0" dirty="0">
                  <a:ln/>
                  <a:solidFill>
                    <a:srgbClr val="C00000"/>
                  </a:solidFill>
                  <a:latin typeface="Arial"/>
                  <a:ea typeface="KoPub돋움체 Bold" panose="02020603020101020101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C00000"/>
                  </a:solidFill>
                  <a:latin typeface="맑은 고딕"/>
                  <a:ea typeface="KoPub돋움체 Bold" panose="02020603020101020101"/>
                  <a:cs typeface="Arial"/>
                  <a:sym typeface="맑은 고딕"/>
                  <a:rtl val="0"/>
                </a:rPr>
                <a:t>실제</a:t>
              </a:r>
              <a:r>
                <a:rPr lang="ko-KR" altLang="en-US" sz="825" b="1" spc="0" baseline="0" dirty="0">
                  <a:ln/>
                  <a:solidFill>
                    <a:srgbClr val="C00000"/>
                  </a:solidFill>
                  <a:latin typeface="Arial"/>
                  <a:ea typeface="KoPub돋움체 Bold" panose="02020603020101020101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C00000"/>
                  </a:solidFill>
                  <a:latin typeface="맑은 고딕"/>
                  <a:ea typeface="KoPub돋움체 Bold" panose="02020603020101020101"/>
                  <a:cs typeface="Arial"/>
                  <a:sym typeface="맑은 고딕"/>
                  <a:rtl val="0"/>
                </a:rPr>
                <a:t>정착</a:t>
              </a:r>
              <a:r>
                <a:rPr lang="ko-KR" altLang="en-US" sz="825" b="1" spc="0" baseline="0" dirty="0">
                  <a:ln/>
                  <a:solidFill>
                    <a:srgbClr val="C00000"/>
                  </a:solidFill>
                  <a:latin typeface="Arial"/>
                  <a:ea typeface="KoPub돋움체 Bold" panose="02020603020101020101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C00000"/>
                  </a:solidFill>
                  <a:latin typeface="맑은 고딕"/>
                  <a:ea typeface="KoPub돋움체 Bold" panose="02020603020101020101"/>
                  <a:cs typeface="Arial"/>
                  <a:sym typeface="맑은 고딕"/>
                  <a:rtl val="0"/>
                </a:rPr>
                <a:t>청년은</a:t>
              </a:r>
              <a:r>
                <a:rPr lang="ko-KR" altLang="en-US" sz="825" b="1" spc="0" baseline="0" dirty="0">
                  <a:ln/>
                  <a:solidFill>
                    <a:srgbClr val="C00000"/>
                  </a:solidFill>
                  <a:latin typeface="Arial"/>
                  <a:ea typeface="KoPub돋움체 Bold" panose="02020603020101020101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C00000"/>
                  </a:solidFill>
                  <a:latin typeface="맑은 고딕"/>
                  <a:ea typeface="KoPub돋움체 Bold" panose="02020603020101020101"/>
                  <a:cs typeface="Arial"/>
                  <a:sym typeface="맑은 고딕"/>
                  <a:rtl val="0"/>
                </a:rPr>
                <a:t>몇</a:t>
              </a:r>
              <a:r>
                <a:rPr lang="ko-KR" altLang="en-US" sz="825" b="1" spc="0" baseline="0" dirty="0">
                  <a:ln/>
                  <a:solidFill>
                    <a:srgbClr val="C00000"/>
                  </a:solidFill>
                  <a:latin typeface="Arial"/>
                  <a:ea typeface="KoPub돋움체 Bold" panose="02020603020101020101"/>
                  <a:cs typeface="Arial"/>
                  <a:sym typeface="Arial"/>
                  <a:rtl val="0"/>
                </a:rPr>
                <a:t> </a:t>
              </a:r>
              <a:r>
                <a:rPr lang="ko-KR" altLang="en-US" sz="900" b="1" spc="0" baseline="0" dirty="0">
                  <a:ln/>
                  <a:solidFill>
                    <a:srgbClr val="C00000"/>
                  </a:solidFill>
                  <a:latin typeface="맑은 고딕"/>
                  <a:ea typeface="KoPub돋움체 Bold" panose="02020603020101020101"/>
                  <a:cs typeface="Arial"/>
                  <a:sym typeface="맑은 고딕"/>
                  <a:rtl val="0"/>
                </a:rPr>
                <a:t>명인가</a:t>
              </a:r>
              <a:r>
                <a:rPr lang="ko-KR" altLang="en-US" sz="825" b="1" spc="0" baseline="0" dirty="0">
                  <a:ln/>
                  <a:solidFill>
                    <a:srgbClr val="C00000"/>
                  </a:solidFill>
                  <a:latin typeface="Arial"/>
                  <a:ea typeface="KoPub돋움체 Bold" panose="02020603020101020101"/>
                  <a:cs typeface="Arial"/>
                  <a:sym typeface="Arial"/>
                  <a:rtl val="0"/>
                </a:rPr>
                <a:t>?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F6FC77-9408-A9AA-DE44-4D7E419EB10A}"/>
                </a:ext>
              </a:extLst>
            </p:cNvPr>
            <p:cNvSpPr txBox="1"/>
            <p:nvPr/>
          </p:nvSpPr>
          <p:spPr>
            <a:xfrm>
              <a:off x="1928487" y="1900996"/>
              <a:ext cx="264930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청년이 아산시로 유입되는 핵심 요인 규명</a:t>
              </a:r>
            </a:p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 err="1">
                  <a:ea typeface="KoPub돋움체 Bold" panose="02020603020101020101"/>
                </a:rPr>
                <a:t>읍면동별</a:t>
              </a:r>
              <a:r>
                <a:rPr lang="ko-KR" altLang="en-US" dirty="0">
                  <a:ea typeface="KoPub돋움체 Bold" panose="02020603020101020101"/>
                </a:rPr>
                <a:t> 유입 특성 프로파일링</a:t>
              </a:r>
            </a:p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>
                  <a:ea typeface="KoPub돋움체 Bold" panose="02020603020101020101"/>
                </a:rPr>
                <a:t>"</a:t>
              </a:r>
              <a:r>
                <a:rPr lang="ko-KR" altLang="en-US" dirty="0">
                  <a:ea typeface="KoPub돋움체 Bold" panose="02020603020101020101"/>
                </a:rPr>
                <a:t>왜 아산인가</a:t>
              </a:r>
              <a:r>
                <a:rPr lang="en-US" altLang="ko-KR" dirty="0">
                  <a:ea typeface="KoPub돋움체 Bold" panose="02020603020101020101"/>
                </a:rPr>
                <a:t>?"</a:t>
              </a:r>
              <a:r>
                <a:rPr lang="ko-KR" altLang="en-US" dirty="0">
                  <a:ea typeface="KoPub돋움체 Bold" panose="02020603020101020101"/>
                </a:rPr>
                <a:t>에 대한 정량적 답변 도출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E2098C7-BDBB-307B-5042-81197AC3DBEB}"/>
                </a:ext>
              </a:extLst>
            </p:cNvPr>
            <p:cNvSpPr txBox="1"/>
            <p:nvPr/>
          </p:nvSpPr>
          <p:spPr>
            <a:xfrm>
              <a:off x="4744029" y="1669825"/>
              <a:ext cx="7425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2020603020101020101"/>
                  <a:sym typeface="맑은 고딕"/>
                  <a:rtl val="0"/>
                </a:rPr>
                <a:t>검증 가설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E8C9B3-E75F-3605-227C-6466E49726D6}"/>
                </a:ext>
              </a:extLst>
            </p:cNvPr>
            <p:cNvSpPr txBox="1"/>
            <p:nvPr/>
          </p:nvSpPr>
          <p:spPr>
            <a:xfrm>
              <a:off x="4813608" y="1900657"/>
              <a:ext cx="264930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>
                  <a:ea typeface="KoPub돋움체 Bold" panose="02020603020101020101"/>
                </a:rPr>
                <a:t>H1-1: </a:t>
              </a:r>
              <a:r>
                <a:rPr lang="ko-KR" altLang="en-US" dirty="0">
                  <a:ea typeface="KoPub돋움체 Bold" panose="02020603020101020101"/>
                </a:rPr>
                <a:t>대기업 일자리가 청년 유입의 주요 원인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>
                  <a:ea typeface="KoPub돋움체 Bold" panose="02020603020101020101"/>
                </a:rPr>
                <a:t>H1-2: </a:t>
              </a:r>
              <a:r>
                <a:rPr lang="ko-KR" altLang="en-US" dirty="0">
                  <a:ea typeface="KoPub돋움체 Bold" panose="02020603020101020101"/>
                </a:rPr>
                <a:t>수도권 대비 낮은 주거비가 유입 요인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>
                  <a:ea typeface="KoPub돋움체 Bold" panose="02020603020101020101"/>
                </a:rPr>
                <a:t>H1-3: KTX </a:t>
              </a:r>
              <a:r>
                <a:rPr lang="ko-KR" altLang="en-US" dirty="0">
                  <a:ea typeface="KoPub돋움체 Bold" panose="02020603020101020101"/>
                </a:rPr>
                <a:t>접근성이 유입 기여 요인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D64353-46B5-D012-D765-48768AF2D789}"/>
                </a:ext>
              </a:extLst>
            </p:cNvPr>
            <p:cNvSpPr txBox="1"/>
            <p:nvPr/>
          </p:nvSpPr>
          <p:spPr>
            <a:xfrm>
              <a:off x="1953060" y="2766739"/>
              <a:ext cx="7425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00" b="1" dirty="0">
                  <a:ln/>
                  <a:solidFill>
                    <a:srgbClr val="333333"/>
                  </a:solidFill>
                  <a:latin typeface="맑은 고딕"/>
                  <a:ea typeface="KoPub돋움체 Bold" panose="02020603020101020101"/>
                  <a:sym typeface="맑은 고딕"/>
                  <a:rtl val="0"/>
                </a:rPr>
                <a:t>분석 방법</a:t>
              </a:r>
              <a:endParaRPr lang="ko-KR" altLang="en-US" sz="1000" b="1" spc="0" baseline="0" dirty="0">
                <a:ln/>
                <a:solidFill>
                  <a:srgbClr val="333333"/>
                </a:solidFill>
                <a:latin typeface="맑은 고딕"/>
                <a:ea typeface="KoPub돋움체 Bold" panose="02020603020101020101"/>
                <a:sym typeface="맑은 고딕"/>
                <a:rtl val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883759B-5103-6663-C6D3-F278B401167E}"/>
                </a:ext>
              </a:extLst>
            </p:cNvPr>
            <p:cNvSpPr txBox="1"/>
            <p:nvPr/>
          </p:nvSpPr>
          <p:spPr>
            <a:xfrm>
              <a:off x="2005329" y="3015117"/>
              <a:ext cx="264930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회귀분석</a:t>
              </a:r>
              <a:r>
                <a:rPr lang="en-US" altLang="ko-KR" dirty="0">
                  <a:ea typeface="KoPub돋움체 Bold" panose="02020603020101020101"/>
                </a:rPr>
                <a:t>: </a:t>
              </a:r>
              <a:r>
                <a:rPr lang="ko-KR" altLang="en-US" dirty="0">
                  <a:ea typeface="KoPub돋움체 Bold" panose="02020603020101020101"/>
                </a:rPr>
                <a:t>산업단지 거리 → 청년 </a:t>
              </a:r>
              <a:r>
                <a:rPr lang="ko-KR" altLang="en-US" dirty="0" err="1">
                  <a:ea typeface="KoPub돋움체 Bold" panose="02020603020101020101"/>
                </a:rPr>
                <a:t>전입률</a:t>
              </a:r>
              <a:endParaRPr lang="ko-KR" altLang="en-US" dirty="0">
                <a:ea typeface="KoPub돋움체 Bold" panose="02020603020101020101"/>
              </a:endParaRP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상관분석</a:t>
              </a:r>
              <a:r>
                <a:rPr lang="en-US" altLang="ko-KR" dirty="0">
                  <a:ea typeface="KoPub돋움체 Bold" panose="02020603020101020101"/>
                </a:rPr>
                <a:t>: </a:t>
              </a:r>
              <a:r>
                <a:rPr lang="ko-KR" altLang="en-US" dirty="0">
                  <a:ea typeface="KoPub돋움체 Bold" panose="02020603020101020101"/>
                </a:rPr>
                <a:t>주거비 부담률 ↔ </a:t>
              </a:r>
              <a:r>
                <a:rPr lang="ko-KR" altLang="en-US" dirty="0" err="1">
                  <a:ea typeface="KoPub돋움체 Bold" panose="02020603020101020101"/>
                </a:rPr>
                <a:t>유입률</a:t>
              </a:r>
              <a:endParaRPr lang="ko-KR" altLang="en-US" dirty="0">
                <a:ea typeface="KoPub돋움체 Bold" panose="02020603020101020101"/>
              </a:endParaRP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공간분석</a:t>
              </a:r>
              <a:r>
                <a:rPr lang="en-US" altLang="ko-KR" dirty="0">
                  <a:ea typeface="KoPub돋움체 Bold" panose="02020603020101020101"/>
                </a:rPr>
                <a:t>: KTX</a:t>
              </a:r>
              <a:r>
                <a:rPr lang="ko-KR" altLang="en-US" dirty="0">
                  <a:ea typeface="KoPub돋움체 Bold" panose="02020603020101020101"/>
                </a:rPr>
                <a:t>역 거리별 수도권 전입자 비율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B9AD57F-C6C1-1D23-6FB9-4F8CB5A6DAAE}"/>
                </a:ext>
              </a:extLst>
            </p:cNvPr>
            <p:cNvSpPr txBox="1"/>
            <p:nvPr/>
          </p:nvSpPr>
          <p:spPr>
            <a:xfrm>
              <a:off x="4761339" y="2811005"/>
              <a:ext cx="8707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00" b="1" dirty="0">
                  <a:ln/>
                  <a:solidFill>
                    <a:srgbClr val="333333"/>
                  </a:solidFill>
                  <a:latin typeface="맑은 고딕"/>
                  <a:ea typeface="KoPub돋움체 Bold" panose="02020603020101020101"/>
                  <a:sym typeface="맑은 고딕"/>
                  <a:rtl val="0"/>
                </a:rPr>
                <a:t>핵심 산출물</a:t>
              </a:r>
              <a:endParaRPr lang="ko-KR" altLang="en-US" sz="1000" b="1" spc="0" baseline="0" dirty="0">
                <a:ln/>
                <a:solidFill>
                  <a:srgbClr val="333333"/>
                </a:solidFill>
                <a:latin typeface="맑은 고딕"/>
                <a:ea typeface="KoPub돋움체 Bold" panose="02020603020101020101"/>
                <a:sym typeface="맑은 고딕"/>
                <a:rtl val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652ACC-7B1D-3B00-FCDF-FB8F6826609C}"/>
                </a:ext>
              </a:extLst>
            </p:cNvPr>
            <p:cNvSpPr txBox="1"/>
            <p:nvPr/>
          </p:nvSpPr>
          <p:spPr>
            <a:xfrm>
              <a:off x="4813608" y="3059383"/>
              <a:ext cx="264930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유입 요인 기여도 순위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(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일자리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/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주거비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/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교통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)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읍면동별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 유입 특성 프로파일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정책 강화 포인트 도출</a:t>
              </a: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F31A9D95-1C19-50CE-9198-C7DA192B9FA6}"/>
                </a:ext>
              </a:extLst>
            </p:cNvPr>
            <p:cNvCxnSpPr>
              <a:endCxn id="23" idx="3"/>
            </p:cNvCxnSpPr>
            <p:nvPr/>
          </p:nvCxnSpPr>
          <p:spPr>
            <a:xfrm>
              <a:off x="4577791" y="1784488"/>
              <a:ext cx="0" cy="5404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32F3F09D-9617-6FA6-AB63-311FF7AFB9BF}"/>
                </a:ext>
              </a:extLst>
            </p:cNvPr>
            <p:cNvCxnSpPr/>
            <p:nvPr/>
          </p:nvCxnSpPr>
          <p:spPr>
            <a:xfrm>
              <a:off x="4963691" y="2646947"/>
              <a:ext cx="196009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1DF5BC96-BB0F-E7AD-69DC-E8536C4D93F4}"/>
                </a:ext>
              </a:extLst>
            </p:cNvPr>
            <p:cNvCxnSpPr/>
            <p:nvPr/>
          </p:nvCxnSpPr>
          <p:spPr>
            <a:xfrm>
              <a:off x="4577791" y="3057226"/>
              <a:ext cx="0" cy="5404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C9DF7727-53E2-6E81-EE32-06E3005C47BD}"/>
                </a:ext>
              </a:extLst>
            </p:cNvPr>
            <p:cNvCxnSpPr/>
            <p:nvPr/>
          </p:nvCxnSpPr>
          <p:spPr>
            <a:xfrm>
              <a:off x="2302253" y="2646947"/>
              <a:ext cx="196009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62931856-CAF3-7324-E518-92CEE86566AA}"/>
              </a:ext>
            </a:extLst>
          </p:cNvPr>
          <p:cNvGrpSpPr/>
          <p:nvPr/>
        </p:nvGrpSpPr>
        <p:grpSpPr>
          <a:xfrm>
            <a:off x="1809548" y="4813776"/>
            <a:ext cx="5828850" cy="3609267"/>
            <a:chOff x="1773315" y="519971"/>
            <a:chExt cx="5828850" cy="3609267"/>
          </a:xfrm>
        </p:grpSpPr>
        <p:sp>
          <p:nvSpPr>
            <p:cNvPr id="42" name="사각형: 둥근 모서리 36">
              <a:extLst>
                <a:ext uri="{FF2B5EF4-FFF2-40B4-BE49-F238E27FC236}">
                  <a16:creationId xmlns:a16="http://schemas.microsoft.com/office/drawing/2014/main" id="{711906FF-1AEC-5A8F-6CCD-4F08074E2792}"/>
                </a:ext>
              </a:extLst>
            </p:cNvPr>
            <p:cNvSpPr/>
            <p:nvPr/>
          </p:nvSpPr>
          <p:spPr>
            <a:xfrm>
              <a:off x="1809548" y="519971"/>
              <a:ext cx="5736657" cy="3609267"/>
            </a:xfrm>
            <a:prstGeom prst="roundRect">
              <a:avLst>
                <a:gd name="adj" fmla="val 9979"/>
              </a:avLst>
            </a:prstGeom>
            <a:solidFill>
              <a:schemeClr val="bg1"/>
            </a:solidFill>
            <a:ln>
              <a:solidFill>
                <a:srgbClr val="EAEAEA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100687" tIns="317123" rIns="100687" bIns="50343" anchor="b" anchorCtr="0">
              <a:prstTxWarp prst="textNoShape">
                <a:avLst/>
              </a:prstTxWarp>
              <a:noAutofit/>
            </a:bodyPr>
            <a:lstStyle/>
            <a:p>
              <a:pPr marL="194028" lvl="1" indent="-194028" defTabSz="1006584" latinLnBrk="1">
                <a:lnSpc>
                  <a:spcPct val="130000"/>
                </a:lnSpc>
                <a:spcBef>
                  <a:spcPts val="330"/>
                </a:spcBef>
                <a:buSzPct val="80000"/>
                <a:buBlip>
                  <a:blip r:embed="rId2"/>
                </a:buBlip>
                <a:tabLst>
                  <a:tab pos="5053239" algn="l"/>
                </a:tabLst>
                <a:defRPr/>
              </a:pPr>
              <a:endParaRPr lang="en-US" altLang="ko-KR" sz="1211" kern="0" spc="-44" dirty="0">
                <a:ln w="9525"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2020603020101020101" pitchFamily="18" charset="-127"/>
                <a:ea typeface="KoPub돋움체 Bold" panose="02020603020101020101"/>
                <a:cs typeface="KoPubWorld돋움체 Bold"/>
              </a:endParaRPr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F81AEC66-9F88-1A59-4154-A3413DE2C200}"/>
                </a:ext>
              </a:extLst>
            </p:cNvPr>
            <p:cNvGrpSpPr/>
            <p:nvPr/>
          </p:nvGrpSpPr>
          <p:grpSpPr>
            <a:xfrm>
              <a:off x="1773315" y="530316"/>
              <a:ext cx="5828850" cy="451600"/>
              <a:chOff x="621646" y="4684522"/>
              <a:chExt cx="2916695" cy="426140"/>
            </a:xfrm>
          </p:grpSpPr>
          <p:sp>
            <p:nvSpPr>
              <p:cNvPr id="57" name="모서리가 둥근 직사각형 3">
                <a:extLst>
                  <a:ext uri="{FF2B5EF4-FFF2-40B4-BE49-F238E27FC236}">
                    <a16:creationId xmlns:a16="http://schemas.microsoft.com/office/drawing/2014/main" id="{7457D340-8C7E-2327-37B2-63F7E0035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646" y="4684522"/>
                <a:ext cx="2910304" cy="426140"/>
              </a:xfrm>
              <a:prstGeom prst="round2SameRect">
                <a:avLst/>
              </a:prstGeom>
              <a:solidFill>
                <a:srgbClr val="003668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1223354" latinLnBrk="1">
                  <a:lnSpc>
                    <a:spcPct val="120000"/>
                  </a:lnSpc>
                  <a:defRPr/>
                </a:pP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[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분석 </a:t>
                </a: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2] 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청년 유입 </a:t>
                </a:r>
                <a:r>
                  <a:rPr lang="ko-KR" altLang="en-US" sz="1321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정착률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 분석</a:t>
                </a:r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37F2A373-00FD-A28B-C0CC-1BA0471E70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036" y="4684640"/>
                <a:ext cx="2910305" cy="294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924787" latinLnBrk="1">
                  <a:lnSpc>
                    <a:spcPct val="120000"/>
                  </a:lnSpc>
                  <a:defRPr/>
                </a:pPr>
                <a:endParaRPr lang="ko-KR" altLang="en-US" sz="1321" b="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2020603020101020101" pitchFamily="18" charset="-127"/>
                  <a:ea typeface="KoPub돋움체 Bold" panose="02020603020101020101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BC2782C-1D1D-2086-8071-43D3B64CA73A}"/>
                </a:ext>
              </a:extLst>
            </p:cNvPr>
            <p:cNvSpPr txBox="1"/>
            <p:nvPr/>
          </p:nvSpPr>
          <p:spPr>
            <a:xfrm>
              <a:off x="1975904" y="16555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2020603020101020101"/>
                  <a:sym typeface="맑은 고딕"/>
                  <a:rtl val="0"/>
                </a:rPr>
                <a:t>목적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2E2DF4-5D40-C63F-3A56-2533AECAF347}"/>
                </a:ext>
              </a:extLst>
            </p:cNvPr>
            <p:cNvSpPr txBox="1"/>
            <p:nvPr/>
          </p:nvSpPr>
          <p:spPr>
            <a:xfrm>
              <a:off x="2977566" y="1102563"/>
              <a:ext cx="32816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 sz="1000" b="1">
                  <a:solidFill>
                    <a:srgbClr val="1A3A5C"/>
                  </a:solidFill>
                </a:defRPr>
              </a:pPr>
              <a:r>
                <a:rPr lang="ko-KR" altLang="en-US" sz="800" dirty="0" err="1">
                  <a:solidFill>
                    <a:srgbClr val="C00000"/>
                  </a:solidFill>
                  <a:ea typeface="KoPub돋움체 Bold" panose="00000800000000000000"/>
                </a:rPr>
                <a:t>정착률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0000800000000000000"/>
                </a:rPr>
                <a:t> 정의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0000800000000000000"/>
                </a:rPr>
                <a:t>:  </a:t>
              </a:r>
              <a:r>
                <a:rPr lang="ko-KR" altLang="en-US" sz="800" dirty="0" err="1">
                  <a:solidFill>
                    <a:srgbClr val="C00000"/>
                  </a:solidFill>
                  <a:ea typeface="KoPub돋움체 Bold" panose="00000800000000000000"/>
                </a:rPr>
                <a:t>정착률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0000800000000000000"/>
                </a:rPr>
                <a:t>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0000800000000000000"/>
                </a:rPr>
                <a:t>= (t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0000800000000000000"/>
                </a:rPr>
                <a:t>년 전입자 중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0000800000000000000"/>
                </a:rPr>
                <a:t>t+3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0000800000000000000"/>
                </a:rPr>
                <a:t>년 현재 거주자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0000800000000000000"/>
                </a:rPr>
                <a:t>) / (t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0000800000000000000"/>
                </a:rPr>
                <a:t>년 전입자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0000800000000000000"/>
                </a:rPr>
                <a:t>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B1DAE5E-3EF6-1CEA-B759-BB87C46DFDC9}"/>
                </a:ext>
              </a:extLst>
            </p:cNvPr>
            <p:cNvSpPr txBox="1"/>
            <p:nvPr/>
          </p:nvSpPr>
          <p:spPr>
            <a:xfrm>
              <a:off x="1928487" y="1900996"/>
              <a:ext cx="264930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유입된 청년의 정착</a:t>
              </a:r>
              <a:r>
                <a:rPr lang="en-US" altLang="ko-KR" dirty="0">
                  <a:ea typeface="KoPub돋움체 Bold" panose="02020603020101020101"/>
                </a:rPr>
                <a:t>/</a:t>
              </a:r>
              <a:r>
                <a:rPr lang="ko-KR" altLang="en-US" dirty="0">
                  <a:ea typeface="KoPub돋움체 Bold" panose="02020603020101020101"/>
                </a:rPr>
                <a:t>유출 패턴 파악</a:t>
              </a:r>
            </a:p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연령대별 </a:t>
              </a:r>
              <a:r>
                <a:rPr lang="ko-KR" altLang="en-US" dirty="0" err="1">
                  <a:ea typeface="KoPub돋움체 Bold" panose="02020603020101020101"/>
                </a:rPr>
                <a:t>정착률</a:t>
              </a:r>
              <a:r>
                <a:rPr lang="ko-KR" altLang="en-US" dirty="0">
                  <a:ea typeface="KoPub돋움체 Bold" panose="02020603020101020101"/>
                </a:rPr>
                <a:t> 곡선 도출</a:t>
              </a:r>
            </a:p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이탈 위험 시점 및 대상 프로파일링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00FF516-FACF-257A-6B27-043984E40A14}"/>
                </a:ext>
              </a:extLst>
            </p:cNvPr>
            <p:cNvSpPr txBox="1"/>
            <p:nvPr/>
          </p:nvSpPr>
          <p:spPr>
            <a:xfrm>
              <a:off x="4744029" y="1669825"/>
              <a:ext cx="7425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00" b="1" spc="0" baseline="0" dirty="0">
                  <a:ln/>
                  <a:solidFill>
                    <a:srgbClr val="333333"/>
                  </a:solidFill>
                  <a:latin typeface="맑은 고딕"/>
                  <a:ea typeface="KoPub돋움체 Bold" panose="02020603020101020101"/>
                  <a:sym typeface="맑은 고딕"/>
                  <a:rtl val="0"/>
                </a:rPr>
                <a:t>검증 가설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BB2BDF-3C59-D035-0CFB-D9146A8E4EF6}"/>
                </a:ext>
              </a:extLst>
            </p:cNvPr>
            <p:cNvSpPr txBox="1"/>
            <p:nvPr/>
          </p:nvSpPr>
          <p:spPr>
            <a:xfrm>
              <a:off x="4813608" y="1900657"/>
              <a:ext cx="264930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>
                  <a:ea typeface="KoPub돋움체 Bold" panose="02020603020101020101"/>
                </a:rPr>
                <a:t>H2-1: </a:t>
              </a:r>
              <a:r>
                <a:rPr lang="ko-KR" altLang="en-US" dirty="0">
                  <a:ea typeface="KoPub돋움체 Bold" panose="02020603020101020101"/>
                </a:rPr>
                <a:t>보육시설 접근성이 </a:t>
              </a:r>
              <a:r>
                <a:rPr lang="ko-KR" altLang="en-US" dirty="0" err="1">
                  <a:ea typeface="KoPub돋움체 Bold" panose="02020603020101020101"/>
                </a:rPr>
                <a:t>정착률에</a:t>
              </a:r>
              <a:r>
                <a:rPr lang="ko-KR" altLang="en-US" dirty="0">
                  <a:ea typeface="KoPub돋움체 Bold" panose="02020603020101020101"/>
                </a:rPr>
                <a:t> 영향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>
                  <a:ea typeface="KoPub돋움체 Bold" panose="02020603020101020101"/>
                </a:rPr>
                <a:t>H2-2: 30</a:t>
              </a:r>
              <a:r>
                <a:rPr lang="ko-KR" altLang="en-US" dirty="0">
                  <a:ea typeface="KoPub돋움체 Bold" panose="02020603020101020101"/>
                </a:rPr>
                <a:t>대 이후 가구 형성 시 유출 증가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>
                  <a:ea typeface="KoPub돋움체 Bold" panose="02020603020101020101"/>
                </a:rPr>
                <a:t>H2-3: 1</a:t>
              </a:r>
              <a:r>
                <a:rPr lang="ko-KR" altLang="en-US" dirty="0">
                  <a:ea typeface="KoPub돋움체 Bold" panose="02020603020101020101"/>
                </a:rPr>
                <a:t>인→가족가구 전환 시 주거 이동 발생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CECC85-C60A-F73A-F7A7-0B0D6C7EBED9}"/>
                </a:ext>
              </a:extLst>
            </p:cNvPr>
            <p:cNvSpPr txBox="1"/>
            <p:nvPr/>
          </p:nvSpPr>
          <p:spPr>
            <a:xfrm>
              <a:off x="1953060" y="2766739"/>
              <a:ext cx="7425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00" b="1" dirty="0">
                  <a:ln/>
                  <a:solidFill>
                    <a:srgbClr val="333333"/>
                  </a:solidFill>
                  <a:latin typeface="맑은 고딕"/>
                  <a:ea typeface="KoPub돋움체 Bold" panose="02020603020101020101"/>
                  <a:sym typeface="맑은 고딕"/>
                  <a:rtl val="0"/>
                </a:rPr>
                <a:t>분석 방법</a:t>
              </a:r>
              <a:endParaRPr lang="ko-KR" altLang="en-US" sz="1000" b="1" spc="0" baseline="0" dirty="0">
                <a:ln/>
                <a:solidFill>
                  <a:srgbClr val="333333"/>
                </a:solidFill>
                <a:latin typeface="맑은 고딕"/>
                <a:ea typeface="KoPub돋움체 Bold" panose="02020603020101020101"/>
                <a:sym typeface="맑은 고딕"/>
                <a:rtl val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A9DBFE1-DB36-59E6-5531-F74CA9F22B86}"/>
                </a:ext>
              </a:extLst>
            </p:cNvPr>
            <p:cNvSpPr txBox="1"/>
            <p:nvPr/>
          </p:nvSpPr>
          <p:spPr>
            <a:xfrm>
              <a:off x="2005329" y="3015117"/>
              <a:ext cx="264930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생존분석 </a:t>
              </a:r>
              <a:r>
                <a:rPr lang="en-US" altLang="ko-KR" dirty="0">
                  <a:ea typeface="KoPub돋움체 Bold" panose="02020603020101020101"/>
                </a:rPr>
                <a:t>(Kaplan-Meier): </a:t>
              </a:r>
              <a:r>
                <a:rPr lang="ko-KR" altLang="en-US" dirty="0">
                  <a:ea typeface="KoPub돋움체 Bold" panose="02020603020101020101"/>
                </a:rPr>
                <a:t>거주기간별 </a:t>
              </a:r>
              <a:r>
                <a:rPr lang="ko-KR" altLang="en-US" dirty="0" err="1">
                  <a:ea typeface="KoPub돋움체 Bold" panose="02020603020101020101"/>
                </a:rPr>
                <a:t>정착률</a:t>
              </a:r>
              <a:endParaRPr lang="ko-KR" altLang="en-US" dirty="0">
                <a:ea typeface="KoPub돋움체 Bold" panose="02020603020101020101"/>
              </a:endParaRP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코호트 분석</a:t>
              </a:r>
              <a:r>
                <a:rPr lang="en-US" altLang="ko-KR" dirty="0">
                  <a:ea typeface="KoPub돋움체 Bold" panose="02020603020101020101"/>
                </a:rPr>
                <a:t>: </a:t>
              </a:r>
              <a:r>
                <a:rPr lang="ko-KR" altLang="en-US" dirty="0">
                  <a:ea typeface="KoPub돋움체 Bold" panose="02020603020101020101"/>
                </a:rPr>
                <a:t>연령대별 정착 패턴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로지스틱 회귀</a:t>
              </a:r>
              <a:r>
                <a:rPr lang="en-US" altLang="ko-KR" dirty="0">
                  <a:ea typeface="KoPub돋움체 Bold" panose="02020603020101020101"/>
                </a:rPr>
                <a:t>: </a:t>
              </a:r>
              <a:r>
                <a:rPr lang="ko-KR" altLang="en-US" dirty="0">
                  <a:ea typeface="KoPub돋움체 Bold" panose="02020603020101020101"/>
                </a:rPr>
                <a:t>정착 영향 요인 분석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75549F7-C78E-BD1C-E545-A27259ECDB0E}"/>
                </a:ext>
              </a:extLst>
            </p:cNvPr>
            <p:cNvSpPr txBox="1"/>
            <p:nvPr/>
          </p:nvSpPr>
          <p:spPr>
            <a:xfrm>
              <a:off x="4761339" y="2811005"/>
              <a:ext cx="8707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00" b="1" dirty="0">
                  <a:ln/>
                  <a:solidFill>
                    <a:srgbClr val="333333"/>
                  </a:solidFill>
                  <a:latin typeface="맑은 고딕"/>
                  <a:ea typeface="KoPub돋움체 Bold" panose="02020603020101020101"/>
                  <a:sym typeface="맑은 고딕"/>
                  <a:rtl val="0"/>
                </a:rPr>
                <a:t>핵심 산출물</a:t>
              </a:r>
              <a:endParaRPr lang="ko-KR" altLang="en-US" sz="1000" b="1" spc="0" baseline="0" dirty="0">
                <a:ln/>
                <a:solidFill>
                  <a:srgbClr val="333333"/>
                </a:solidFill>
                <a:latin typeface="맑은 고딕"/>
                <a:ea typeface="KoPub돋움체 Bold" panose="02020603020101020101"/>
                <a:sym typeface="맑은 고딕"/>
                <a:rtl val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5D70BF4-B90F-25A9-4EAC-D9670BC1CA6C}"/>
                </a:ext>
              </a:extLst>
            </p:cNvPr>
            <p:cNvSpPr txBox="1"/>
            <p:nvPr/>
          </p:nvSpPr>
          <p:spPr>
            <a:xfrm>
              <a:off x="4813608" y="3059383"/>
              <a:ext cx="264930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연령대별 </a:t>
              </a:r>
              <a:r>
                <a:rPr lang="ko-KR" altLang="en-US" dirty="0" err="1">
                  <a:ea typeface="KoPub돋움체 Bold" panose="02020603020101020101"/>
                </a:rPr>
                <a:t>정착률</a:t>
              </a:r>
              <a:r>
                <a:rPr lang="ko-KR" altLang="en-US" dirty="0">
                  <a:ea typeface="KoPub돋움체 Bold" panose="02020603020101020101"/>
                </a:rPr>
                <a:t> 생존곡선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정착 영향 요인 순위 </a:t>
              </a:r>
              <a:r>
                <a:rPr lang="en-US" altLang="ko-KR" dirty="0">
                  <a:ea typeface="KoPub돋움체 Bold" panose="02020603020101020101"/>
                </a:rPr>
                <a:t>(Top 5)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이탈 위험 시점</a:t>
              </a:r>
              <a:r>
                <a:rPr lang="en-US" altLang="ko-KR" dirty="0">
                  <a:ea typeface="KoPub돋움체 Bold" panose="02020603020101020101"/>
                </a:rPr>
                <a:t>: </a:t>
              </a:r>
              <a:r>
                <a:rPr lang="ko-KR" altLang="en-US" dirty="0">
                  <a:ea typeface="KoPub돋움체 Bold" panose="02020603020101020101"/>
                </a:rPr>
                <a:t>전입 후 </a:t>
              </a:r>
              <a:r>
                <a:rPr lang="en-US" altLang="ko-KR" dirty="0">
                  <a:ea typeface="KoPub돋움체 Bold" panose="02020603020101020101"/>
                </a:rPr>
                <a:t>18~24</a:t>
              </a:r>
              <a:r>
                <a:rPr lang="ko-KR" altLang="en-US" dirty="0">
                  <a:ea typeface="KoPub돋움체 Bold" panose="02020603020101020101"/>
                </a:rPr>
                <a:t>개월</a:t>
              </a:r>
            </a:p>
          </p:txBody>
        </p: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5A56473C-5B30-EF53-D3E8-46D1096F7A95}"/>
                </a:ext>
              </a:extLst>
            </p:cNvPr>
            <p:cNvCxnSpPr>
              <a:endCxn id="46" idx="3"/>
            </p:cNvCxnSpPr>
            <p:nvPr/>
          </p:nvCxnSpPr>
          <p:spPr>
            <a:xfrm>
              <a:off x="4577791" y="1784488"/>
              <a:ext cx="0" cy="5404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D9D8466E-CBA4-A95D-B850-B773264FF4F1}"/>
                </a:ext>
              </a:extLst>
            </p:cNvPr>
            <p:cNvCxnSpPr/>
            <p:nvPr/>
          </p:nvCxnSpPr>
          <p:spPr>
            <a:xfrm>
              <a:off x="4963691" y="2646947"/>
              <a:ext cx="196009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76EB1D0B-0792-ED6C-58AD-56FF085678F3}"/>
                </a:ext>
              </a:extLst>
            </p:cNvPr>
            <p:cNvCxnSpPr/>
            <p:nvPr/>
          </p:nvCxnSpPr>
          <p:spPr>
            <a:xfrm>
              <a:off x="4577791" y="3057226"/>
              <a:ext cx="0" cy="5404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388E2D67-BAD6-B934-E6FB-64305DE819C2}"/>
                </a:ext>
              </a:extLst>
            </p:cNvPr>
            <p:cNvCxnSpPr/>
            <p:nvPr/>
          </p:nvCxnSpPr>
          <p:spPr>
            <a:xfrm>
              <a:off x="2302253" y="2646947"/>
              <a:ext cx="196009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3A852C83-0BB6-A87B-3E02-A4DB478CAB63}"/>
              </a:ext>
            </a:extLst>
          </p:cNvPr>
          <p:cNvGrpSpPr/>
          <p:nvPr/>
        </p:nvGrpSpPr>
        <p:grpSpPr>
          <a:xfrm>
            <a:off x="655556" y="9182844"/>
            <a:ext cx="6464462" cy="621953"/>
            <a:chOff x="655556" y="9182844"/>
            <a:chExt cx="6464462" cy="621953"/>
          </a:xfrm>
        </p:grpSpPr>
        <p:sp>
          <p:nvSpPr>
            <p:cNvPr id="59" name="사각형: 둥근 한쪽 모서리 36">
              <a:extLst>
                <a:ext uri="{FF2B5EF4-FFF2-40B4-BE49-F238E27FC236}">
                  <a16:creationId xmlns:a16="http://schemas.microsoft.com/office/drawing/2014/main" id="{2FC66B52-729A-4AF6-0161-E0D9F0099E1E}"/>
                </a:ext>
              </a:extLst>
            </p:cNvPr>
            <p:cNvSpPr/>
            <p:nvPr/>
          </p:nvSpPr>
          <p:spPr bwMode="auto">
            <a:xfrm>
              <a:off x="655556" y="9285716"/>
              <a:ext cx="6464462" cy="519081"/>
            </a:xfrm>
            <a:prstGeom prst="round1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3668"/>
              </a:solidFill>
              <a:prstDash val="solid"/>
              <a:headEnd/>
              <a:tailEnd/>
            </a:ln>
            <a:effectLst>
              <a:outerShdw blurRad="177800" dist="101600" dir="5400000" sx="94000" sy="94000" algn="t" rotWithShape="0">
                <a:srgbClr val="002060">
                  <a:alpha val="10000"/>
                </a:srgbClr>
              </a:outerShdw>
            </a:effectLst>
          </p:spPr>
          <p:txBody>
            <a:bodyPr lIns="216000" tIns="72000" rIns="216000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lvl="0" defTabSz="995569" fontAlgn="ctr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defRPr/>
              </a:pPr>
              <a:endParaRPr lang="ko-KR" altLang="en-US" sz="1200" kern="0" spc="-90" dirty="0">
                <a:solidFill>
                  <a:srgbClr val="1067B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60" name="사각형: 둥근 한쪽 모서리 37">
              <a:extLst>
                <a:ext uri="{FF2B5EF4-FFF2-40B4-BE49-F238E27FC236}">
                  <a16:creationId xmlns:a16="http://schemas.microsoft.com/office/drawing/2014/main" id="{AB408C2E-1DFD-11DE-DF68-43FDBEE8111F}"/>
                </a:ext>
              </a:extLst>
            </p:cNvPr>
            <p:cNvSpPr/>
            <p:nvPr/>
          </p:nvSpPr>
          <p:spPr bwMode="auto">
            <a:xfrm>
              <a:off x="841990" y="9182844"/>
              <a:ext cx="899740" cy="207632"/>
            </a:xfrm>
            <a:prstGeom prst="round1Rect">
              <a:avLst>
                <a:gd name="adj" fmla="val 20091"/>
              </a:avLst>
            </a:prstGeom>
            <a:solidFill>
              <a:srgbClr val="003668"/>
            </a:solidFill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vert="horz" lIns="40126" tIns="0" rIns="40126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marL="0" marR="0" lvl="0" indent="0" algn="ctr" defTabSz="995569" rtl="0" eaLnBrk="1" fontAlgn="ctr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Bold" panose="00000800000000000000" pitchFamily="2" charset="-127"/>
                  <a:cs typeface="Poppins SemiBold" panose="00000700000000000000" pitchFamily="50" charset="0"/>
                </a:rPr>
                <a:t>Key Point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Bold" panose="00000800000000000000" pitchFamily="2" charset="-127"/>
                <a:cs typeface="Poppins SemiBold" panose="00000700000000000000" pitchFamily="50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5748BA-0F1B-CD1E-E7EC-2105D8A28920}"/>
                </a:ext>
              </a:extLst>
            </p:cNvPr>
            <p:cNvSpPr txBox="1"/>
            <p:nvPr/>
          </p:nvSpPr>
          <p:spPr>
            <a:xfrm>
              <a:off x="807792" y="9375992"/>
              <a:ext cx="63122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000">
                  <a:solidFill>
                    <a:srgbClr val="666666"/>
                  </a:solidFill>
                </a:defRPr>
              </a:pPr>
              <a:r>
                <a:rPr lang="ko-KR" altLang="en-US" dirty="0"/>
                <a:t>아산시는 충남 유일의 청년인구 증가 도시입니다</a:t>
              </a:r>
              <a:r>
                <a:rPr lang="en-US" altLang="ko-KR" dirty="0"/>
                <a:t>. </a:t>
              </a:r>
              <a:r>
                <a:rPr lang="ko-KR" altLang="en-US" dirty="0"/>
                <a:t>제안사는 청년 유입의 핵심 요인을 정량적으로 규명하고</a:t>
              </a:r>
              <a:r>
                <a:rPr lang="en-US" altLang="ko-KR" dirty="0"/>
                <a:t>, </a:t>
              </a:r>
              <a:r>
                <a:rPr lang="ko-KR" altLang="en-US" dirty="0"/>
                <a:t>생존분석을 통해 이탈 위험 시점을 도출하여 선제적 정착 지원 정책 수립을 지원하겠습니다</a:t>
              </a:r>
              <a:r>
                <a:rPr lang="en-US" altLang="ko-KR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6751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C31BE8-1FA8-FD14-2279-6892B5DCF432}"/>
              </a:ext>
            </a:extLst>
          </p:cNvPr>
          <p:cNvSpPr txBox="1"/>
          <p:nvPr/>
        </p:nvSpPr>
        <p:spPr>
          <a:xfrm>
            <a:off x="-1730951" y="239433"/>
            <a:ext cx="1904206" cy="669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>
                <a:ea typeface="KoPub돋움체 Medium" panose="00000600000000000000"/>
              </a:rPr>
              <a:t>분석 프로세스</a:t>
            </a:r>
            <a:endParaRPr lang="en-US" altLang="ko-KR" sz="1874" b="1" dirty="0">
              <a:ea typeface="KoPub돋움체 Medium" panose="00000600000000000000"/>
            </a:endParaRPr>
          </a:p>
          <a:p>
            <a:r>
              <a:rPr lang="en-US" altLang="ko-KR" sz="1874" b="1" dirty="0">
                <a:ea typeface="KoPub돋움체 Medium" panose="00000600000000000000"/>
              </a:rPr>
              <a:t>(</a:t>
            </a:r>
            <a:r>
              <a:rPr lang="ko-KR" altLang="en-US" sz="1874" b="1" dirty="0">
                <a:ea typeface="KoPub돋움체 Medium" panose="00000600000000000000"/>
              </a:rPr>
              <a:t>수정안</a:t>
            </a:r>
            <a:r>
              <a:rPr lang="en-US" altLang="ko-KR" sz="1874" b="1" dirty="0">
                <a:ea typeface="KoPub돋움체 Medium" panose="00000600000000000000"/>
              </a:rPr>
              <a:t>)</a:t>
            </a:r>
            <a:endParaRPr lang="ko-KR" altLang="en-US" sz="1874" b="1" dirty="0">
              <a:ea typeface="KoPub돋움체 Medium" panose="00000600000000000000"/>
            </a:endParaRP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18E8B22F-FCA2-DC49-FACC-5713DC4F2514}"/>
              </a:ext>
            </a:extLst>
          </p:cNvPr>
          <p:cNvSpPr/>
          <p:nvPr/>
        </p:nvSpPr>
        <p:spPr>
          <a:xfrm>
            <a:off x="539065" y="519971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>
                <a:ea typeface="KoPub돋움체 Bold" panose="02020603020101020101"/>
              </a:rPr>
              <a:t>분석 </a:t>
            </a:r>
            <a:r>
              <a:rPr lang="en-US" altLang="ko-KR" dirty="0">
                <a:ea typeface="KoPub돋움체 Bold" panose="02020603020101020101"/>
              </a:rPr>
              <a:t>3</a:t>
            </a:r>
          </a:p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>
                <a:ea typeface="KoPub돋움체 Bold" panose="02020603020101020101"/>
              </a:rPr>
              <a:t>인프라 수급</a:t>
            </a:r>
            <a:endParaRPr dirty="0">
              <a:ea typeface="KoPub돋움체 Bold" panose="02020603020101020101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514D5A5A-631D-E8C4-C80C-D22B5EE842B4}"/>
              </a:ext>
            </a:extLst>
          </p:cNvPr>
          <p:cNvGrpSpPr/>
          <p:nvPr/>
        </p:nvGrpSpPr>
        <p:grpSpPr>
          <a:xfrm>
            <a:off x="1773315" y="519972"/>
            <a:ext cx="5828850" cy="2427510"/>
            <a:chOff x="1773315" y="519972"/>
            <a:chExt cx="5828850" cy="2427510"/>
          </a:xfrm>
        </p:grpSpPr>
        <p:sp>
          <p:nvSpPr>
            <p:cNvPr id="5" name="사각형: 둥근 모서리 36">
              <a:extLst>
                <a:ext uri="{FF2B5EF4-FFF2-40B4-BE49-F238E27FC236}">
                  <a16:creationId xmlns:a16="http://schemas.microsoft.com/office/drawing/2014/main" id="{4760D10A-B8D7-F6CD-B63A-753F880D506F}"/>
                </a:ext>
              </a:extLst>
            </p:cNvPr>
            <p:cNvSpPr/>
            <p:nvPr/>
          </p:nvSpPr>
          <p:spPr>
            <a:xfrm>
              <a:off x="1809548" y="519972"/>
              <a:ext cx="5736657" cy="2427510"/>
            </a:xfrm>
            <a:prstGeom prst="roundRect">
              <a:avLst>
                <a:gd name="adj" fmla="val 9979"/>
              </a:avLst>
            </a:prstGeom>
            <a:solidFill>
              <a:schemeClr val="bg1"/>
            </a:solidFill>
            <a:ln>
              <a:solidFill>
                <a:srgbClr val="EAEAEA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100687" tIns="317123" rIns="100687" bIns="50343" anchor="b" anchorCtr="0">
              <a:prstTxWarp prst="textNoShape">
                <a:avLst/>
              </a:prstTxWarp>
              <a:noAutofit/>
            </a:bodyPr>
            <a:lstStyle/>
            <a:p>
              <a:pPr marL="194028" lvl="1" indent="-194028" defTabSz="1006584" latinLnBrk="1">
                <a:lnSpc>
                  <a:spcPct val="130000"/>
                </a:lnSpc>
                <a:spcBef>
                  <a:spcPts val="330"/>
                </a:spcBef>
                <a:buSzPct val="80000"/>
                <a:buBlip>
                  <a:blip r:embed="rId2"/>
                </a:buBlip>
                <a:tabLst>
                  <a:tab pos="5053239" algn="l"/>
                </a:tabLst>
                <a:defRPr/>
              </a:pPr>
              <a:endParaRPr lang="en-US" altLang="ko-KR" sz="1211" kern="0" spc="-44" dirty="0">
                <a:ln w="9525"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2020603020101020101" pitchFamily="18" charset="-127"/>
                <a:ea typeface="KoPub돋움체 Bold" panose="02020603020101020101"/>
                <a:cs typeface="KoPubWorld돋움체 Bold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1471F4C3-BB77-AF74-B4EB-52FB20392FB6}"/>
                </a:ext>
              </a:extLst>
            </p:cNvPr>
            <p:cNvGrpSpPr/>
            <p:nvPr/>
          </p:nvGrpSpPr>
          <p:grpSpPr>
            <a:xfrm>
              <a:off x="1773315" y="530316"/>
              <a:ext cx="5828850" cy="451600"/>
              <a:chOff x="621646" y="4684522"/>
              <a:chExt cx="2916695" cy="426140"/>
            </a:xfrm>
          </p:grpSpPr>
          <p:sp>
            <p:nvSpPr>
              <p:cNvPr id="20" name="모서리가 둥근 직사각형 3">
                <a:extLst>
                  <a:ext uri="{FF2B5EF4-FFF2-40B4-BE49-F238E27FC236}">
                    <a16:creationId xmlns:a16="http://schemas.microsoft.com/office/drawing/2014/main" id="{13B21F60-0CE5-FE57-79A9-2CC1B7A56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646" y="4684522"/>
                <a:ext cx="2910304" cy="426140"/>
              </a:xfrm>
              <a:prstGeom prst="round2SameRect">
                <a:avLst/>
              </a:prstGeom>
              <a:solidFill>
                <a:srgbClr val="003668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1223354" latinLnBrk="1">
                  <a:lnSpc>
                    <a:spcPct val="120000"/>
                  </a:lnSpc>
                  <a:defRPr/>
                </a:pP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[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분석 </a:t>
                </a: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3] 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인프라 수급 분석</a:t>
                </a:r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8E339630-D815-8331-1B5C-EEE08C768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036" y="4684640"/>
                <a:ext cx="2910305" cy="294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924787" latinLnBrk="1">
                  <a:lnSpc>
                    <a:spcPct val="120000"/>
                  </a:lnSpc>
                  <a:defRPr/>
                </a:pPr>
                <a:endParaRPr lang="ko-KR" altLang="en-US" sz="1321" b="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2020603020101020101" pitchFamily="18" charset="-127"/>
                  <a:ea typeface="KoPub돋움체 Bold" panose="02020603020101020101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2CDA63-BBCE-903C-F139-6FAAA4EE15A6}"/>
                </a:ext>
              </a:extLst>
            </p:cNvPr>
            <p:cNvSpPr txBox="1"/>
            <p:nvPr/>
          </p:nvSpPr>
          <p:spPr>
            <a:xfrm>
              <a:off x="1975904" y="1811235"/>
              <a:ext cx="12362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1">
                  <a:solidFill>
                    <a:srgbClr val="1A3A5C"/>
                  </a:solidFill>
                </a:defRPr>
              </a:pPr>
              <a:r>
                <a:rPr kumimoji="0" lang="ko-KR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A3A5C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분석 대상 인프라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9C3D78-41E9-CE50-57B5-69CBD92CDDBB}"/>
                </a:ext>
              </a:extLst>
            </p:cNvPr>
            <p:cNvSpPr txBox="1"/>
            <p:nvPr/>
          </p:nvSpPr>
          <p:spPr>
            <a:xfrm>
              <a:off x="1928487" y="1076588"/>
              <a:ext cx="21739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 sz="900" b="1">
                  <a:solidFill>
                    <a:srgbClr val="1A3A5C"/>
                  </a:solidFill>
                </a:defRPr>
              </a:pP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분석 로직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2020603020101020101"/>
                </a:rPr>
                <a:t>:  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수요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2020603020101020101"/>
                </a:rPr>
                <a:t>= 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대상 인구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2020603020101020101"/>
                </a:rPr>
                <a:t>/ 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법정 기준  </a:t>
              </a:r>
              <a:endParaRPr lang="en-US" altLang="ko-KR" sz="800" dirty="0">
                <a:solidFill>
                  <a:srgbClr val="C00000"/>
                </a:solidFill>
                <a:ea typeface="KoPub돋움체 Bold" panose="02020603020101020101"/>
              </a:endParaRPr>
            </a:p>
            <a:p>
              <a:pPr>
                <a:defRPr sz="900" b="1">
                  <a:solidFill>
                    <a:srgbClr val="1A3A5C"/>
                  </a:solidFill>
                </a:defRPr>
              </a:pP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공급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2020603020101020101"/>
                </a:rPr>
                <a:t>= 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반경 내 시설 수  </a:t>
              </a:r>
              <a:endParaRPr lang="en-US" altLang="ko-KR" sz="800" dirty="0">
                <a:solidFill>
                  <a:srgbClr val="C00000"/>
                </a:solidFill>
                <a:ea typeface="KoPub돋움체 Bold" panose="02020603020101020101"/>
              </a:endParaRPr>
            </a:p>
            <a:p>
              <a:pPr>
                <a:defRPr sz="900" b="1">
                  <a:solidFill>
                    <a:srgbClr val="1A3A5C"/>
                  </a:solidFill>
                </a:defRPr>
              </a:pP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갭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2020603020101020101"/>
                </a:rPr>
                <a:t>= 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수요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2020603020101020101"/>
                </a:rPr>
                <a:t>- 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공급  </a:t>
              </a:r>
              <a:endParaRPr lang="en-US" altLang="ko-KR" sz="800" dirty="0">
                <a:solidFill>
                  <a:srgbClr val="C00000"/>
                </a:solidFill>
                <a:ea typeface="KoPub돋움체 Bold" panose="02020603020101020101"/>
              </a:endParaRPr>
            </a:p>
            <a:p>
              <a:pPr>
                <a:defRPr sz="900" b="1">
                  <a:solidFill>
                    <a:srgbClr val="1A3A5C"/>
                  </a:solidFill>
                </a:defRPr>
              </a:pP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우선순위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2020603020101020101"/>
                </a:rPr>
                <a:t>= 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갭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2020603020101020101"/>
                </a:rPr>
                <a:t>× 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인구증가율 </a:t>
              </a:r>
              <a:r>
                <a:rPr lang="en-US" altLang="ko-KR" sz="800" dirty="0">
                  <a:solidFill>
                    <a:srgbClr val="C00000"/>
                  </a:solidFill>
                  <a:ea typeface="KoPub돋움체 Bold" panose="02020603020101020101"/>
                </a:rPr>
                <a:t>× </a:t>
              </a:r>
              <a:r>
                <a:rPr lang="ko-KR" altLang="en-US" sz="800" dirty="0" err="1">
                  <a:solidFill>
                    <a:srgbClr val="C00000"/>
                  </a:solidFill>
                  <a:ea typeface="KoPub돋움체 Bold" panose="02020603020101020101"/>
                </a:rPr>
                <a:t>정착률</a:t>
              </a:r>
              <a:r>
                <a:rPr lang="ko-KR" altLang="en-US" sz="800" dirty="0">
                  <a:solidFill>
                    <a:srgbClr val="C00000"/>
                  </a:solidFill>
                  <a:ea typeface="KoPub돋움체 Bold" panose="02020603020101020101"/>
                </a:rPr>
                <a:t> 영향도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2DADA2-736D-46C6-FF8D-E13DAA8B85C4}"/>
                </a:ext>
              </a:extLst>
            </p:cNvPr>
            <p:cNvSpPr txBox="1"/>
            <p:nvPr/>
          </p:nvSpPr>
          <p:spPr>
            <a:xfrm>
              <a:off x="1928487" y="2056637"/>
              <a:ext cx="2649304" cy="761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어린이집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: 0-5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세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, 20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명당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1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개소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(</a:t>
              </a:r>
              <a:r>
                <a:rPr kumimoji="0" lang="ko-KR" alt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영유아보육법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)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초등학교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: 6-11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세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, 720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명당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1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개교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주차장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: 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가구당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1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면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(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주차장법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)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공원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: 1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인당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6㎡ (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도시공원법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77FA5A0-72F4-57D2-4DDE-870D46169027}"/>
                </a:ext>
              </a:extLst>
            </p:cNvPr>
            <p:cNvSpPr txBox="1"/>
            <p:nvPr/>
          </p:nvSpPr>
          <p:spPr>
            <a:xfrm>
              <a:off x="4711211" y="1847790"/>
              <a:ext cx="8707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000" b="1" dirty="0">
                  <a:ln/>
                  <a:solidFill>
                    <a:srgbClr val="333333"/>
                  </a:solidFill>
                  <a:latin typeface="맑은 고딕"/>
                  <a:ea typeface="KoPub돋움체 Bold" panose="02020603020101020101"/>
                  <a:sym typeface="맑은 고딕"/>
                  <a:rtl val="0"/>
                </a:rPr>
                <a:t>핵심 산출물</a:t>
              </a:r>
              <a:endParaRPr lang="ko-KR" altLang="en-US" sz="1000" b="1" spc="0" baseline="0" dirty="0">
                <a:ln/>
                <a:solidFill>
                  <a:srgbClr val="333333"/>
                </a:solidFill>
                <a:latin typeface="맑은 고딕"/>
                <a:ea typeface="KoPub돋움체 Bold" panose="02020603020101020101"/>
                <a:sym typeface="맑은 고딕"/>
                <a:rtl val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86E14D5-6C69-B733-103E-DB5173F2E71D}"/>
                </a:ext>
              </a:extLst>
            </p:cNvPr>
            <p:cNvSpPr txBox="1"/>
            <p:nvPr/>
          </p:nvSpPr>
          <p:spPr>
            <a:xfrm>
              <a:off x="4763480" y="2096168"/>
              <a:ext cx="2649304" cy="761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 err="1">
                  <a:ea typeface="KoPub돋움체 Bold" panose="02020603020101020101"/>
                </a:rPr>
                <a:t>읍면동별</a:t>
              </a:r>
              <a:r>
                <a:rPr lang="ko-KR" altLang="en-US" dirty="0">
                  <a:ea typeface="KoPub돋움체 Bold" panose="02020603020101020101"/>
                </a:rPr>
                <a:t> 인프라 갭 지수 </a:t>
              </a:r>
              <a:r>
                <a:rPr lang="en-US" altLang="ko-KR" dirty="0">
                  <a:ea typeface="KoPub돋움체 Bold" panose="02020603020101020101"/>
                </a:rPr>
                <a:t>(</a:t>
              </a:r>
              <a:r>
                <a:rPr lang="ko-KR" altLang="en-US" dirty="0" err="1">
                  <a:ea typeface="KoPub돋움체 Bold" panose="02020603020101020101"/>
                </a:rPr>
                <a:t>히트맵</a:t>
              </a:r>
              <a:r>
                <a:rPr lang="en-US" altLang="ko-KR" dirty="0">
                  <a:ea typeface="KoPub돋움체 Bold" panose="02020603020101020101"/>
                </a:rPr>
                <a:t>)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인프라 유형별 부족 지역 </a:t>
              </a:r>
              <a:r>
                <a:rPr lang="en-US" altLang="ko-KR" dirty="0">
                  <a:ea typeface="KoPub돋움체 Bold" panose="02020603020101020101"/>
                </a:rPr>
                <a:t>GIS </a:t>
              </a:r>
              <a:r>
                <a:rPr lang="ko-KR" altLang="en-US" dirty="0">
                  <a:ea typeface="KoPub돋움체 Bold" panose="02020603020101020101"/>
                </a:rPr>
                <a:t>지도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투자 우선순위 매트릭스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시설 확충 필요량 산정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2AA07B09-F166-0696-C899-4E3035277AF5}"/>
                </a:ext>
              </a:extLst>
            </p:cNvPr>
            <p:cNvCxnSpPr>
              <a:cxnSpLocks/>
            </p:cNvCxnSpPr>
            <p:nvPr/>
          </p:nvCxnSpPr>
          <p:spPr>
            <a:xfrm>
              <a:off x="4577791" y="2056637"/>
              <a:ext cx="0" cy="497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F5185AA9-5900-CE52-2E5B-8F6F50E03DF0}"/>
              </a:ext>
            </a:extLst>
          </p:cNvPr>
          <p:cNvSpPr/>
          <p:nvPr/>
        </p:nvSpPr>
        <p:spPr>
          <a:xfrm>
            <a:off x="483105" y="3245625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>
                <a:ea typeface="KoPub돋움체 Bold" panose="02020603020101020101"/>
              </a:rPr>
              <a:t>분석 </a:t>
            </a:r>
            <a:r>
              <a:rPr lang="en-US" altLang="ko-KR" dirty="0">
                <a:ea typeface="KoPub돋움체 Bold" panose="02020603020101020101"/>
              </a:rPr>
              <a:t>4</a:t>
            </a:r>
          </a:p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>
                <a:ea typeface="KoPub돋움체 Bold" panose="02020603020101020101"/>
              </a:rPr>
              <a:t>정책 효과</a:t>
            </a:r>
            <a:endParaRPr dirty="0">
              <a:ea typeface="KoPub돋움체 Bold" panose="02020603020101020101"/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8AF16F5-AD5A-5D81-6512-2009134E2C1B}"/>
              </a:ext>
            </a:extLst>
          </p:cNvPr>
          <p:cNvGrpSpPr/>
          <p:nvPr/>
        </p:nvGrpSpPr>
        <p:grpSpPr>
          <a:xfrm>
            <a:off x="1717355" y="3245627"/>
            <a:ext cx="5828850" cy="2055948"/>
            <a:chOff x="1717355" y="3245627"/>
            <a:chExt cx="5828850" cy="2055948"/>
          </a:xfrm>
        </p:grpSpPr>
        <p:sp>
          <p:nvSpPr>
            <p:cNvPr id="25" name="사각형: 둥근 모서리 36">
              <a:extLst>
                <a:ext uri="{FF2B5EF4-FFF2-40B4-BE49-F238E27FC236}">
                  <a16:creationId xmlns:a16="http://schemas.microsoft.com/office/drawing/2014/main" id="{75A5C527-251B-417C-644F-3AC9A0981966}"/>
                </a:ext>
              </a:extLst>
            </p:cNvPr>
            <p:cNvSpPr/>
            <p:nvPr/>
          </p:nvSpPr>
          <p:spPr>
            <a:xfrm>
              <a:off x="1753588" y="3245627"/>
              <a:ext cx="5736657" cy="2055948"/>
            </a:xfrm>
            <a:prstGeom prst="roundRect">
              <a:avLst>
                <a:gd name="adj" fmla="val 9979"/>
              </a:avLst>
            </a:prstGeom>
            <a:solidFill>
              <a:schemeClr val="bg1"/>
            </a:solidFill>
            <a:ln>
              <a:solidFill>
                <a:srgbClr val="EAEAEA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100687" tIns="317123" rIns="100687" bIns="50343" anchor="b" anchorCtr="0">
              <a:prstTxWarp prst="textNoShape">
                <a:avLst/>
              </a:prstTxWarp>
              <a:noAutofit/>
            </a:bodyPr>
            <a:lstStyle/>
            <a:p>
              <a:pPr marL="194028" lvl="1" indent="-194028" defTabSz="1006584" latinLnBrk="1">
                <a:lnSpc>
                  <a:spcPct val="130000"/>
                </a:lnSpc>
                <a:spcBef>
                  <a:spcPts val="330"/>
                </a:spcBef>
                <a:buSzPct val="80000"/>
                <a:buBlip>
                  <a:blip r:embed="rId2"/>
                </a:buBlip>
                <a:tabLst>
                  <a:tab pos="5053239" algn="l"/>
                </a:tabLst>
                <a:defRPr/>
              </a:pPr>
              <a:endParaRPr lang="en-US" altLang="ko-KR" sz="1211" kern="0" spc="-44" dirty="0">
                <a:ln w="9525"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2020603020101020101" pitchFamily="18" charset="-127"/>
                <a:ea typeface="KoPub돋움체 Bold" panose="02020603020101020101"/>
                <a:cs typeface="KoPubWorld돋움체 Bold"/>
              </a:endParaRP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9E2E7BC5-B086-2BCC-2B8A-1FEE6F35811C}"/>
                </a:ext>
              </a:extLst>
            </p:cNvPr>
            <p:cNvGrpSpPr/>
            <p:nvPr/>
          </p:nvGrpSpPr>
          <p:grpSpPr>
            <a:xfrm>
              <a:off x="1717355" y="3255970"/>
              <a:ext cx="5828850" cy="451600"/>
              <a:chOff x="621646" y="4684522"/>
              <a:chExt cx="2916695" cy="426140"/>
            </a:xfrm>
          </p:grpSpPr>
          <p:sp>
            <p:nvSpPr>
              <p:cNvPr id="33" name="모서리가 둥근 직사각형 3">
                <a:extLst>
                  <a:ext uri="{FF2B5EF4-FFF2-40B4-BE49-F238E27FC236}">
                    <a16:creationId xmlns:a16="http://schemas.microsoft.com/office/drawing/2014/main" id="{8C22868A-9725-F859-2CD9-92EE0AD06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646" y="4684522"/>
                <a:ext cx="2910304" cy="426140"/>
              </a:xfrm>
              <a:prstGeom prst="round2SameRect">
                <a:avLst/>
              </a:prstGeom>
              <a:solidFill>
                <a:srgbClr val="003668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1223354" latinLnBrk="1">
                  <a:lnSpc>
                    <a:spcPct val="120000"/>
                  </a:lnSpc>
                  <a:defRPr/>
                </a:pP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[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분석 </a:t>
                </a: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4] 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정책 효과 분석 </a:t>
                </a: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(</a:t>
                </a:r>
                <a:r>
                  <a:rPr lang="ko-KR" altLang="en-US" sz="1321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이중차분법</a:t>
                </a: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)</a:t>
                </a:r>
                <a:endParaRPr lang="ko-KR" altLang="en-US" sz="132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/>
                  <a:cs typeface="KoPubWorld돋움체 Bold" panose="00000800000000000000" pitchFamily="2" charset="-127"/>
                </a:endParaRPr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CA98B991-F88A-1751-074C-FB2DB5E29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036" y="4684640"/>
                <a:ext cx="2910305" cy="294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924787" latinLnBrk="1">
                  <a:lnSpc>
                    <a:spcPct val="120000"/>
                  </a:lnSpc>
                  <a:defRPr/>
                </a:pPr>
                <a:endParaRPr lang="ko-KR" altLang="en-US" sz="1321" b="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2020603020101020101" pitchFamily="18" charset="-127"/>
                  <a:ea typeface="KoPub돋움체 Bold" panose="02020603020101020101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308423-4103-CFBE-18A2-B9A0F81A392E}"/>
                </a:ext>
              </a:extLst>
            </p:cNvPr>
            <p:cNvSpPr txBox="1"/>
            <p:nvPr/>
          </p:nvSpPr>
          <p:spPr>
            <a:xfrm>
              <a:off x="1919944" y="4001868"/>
              <a:ext cx="10951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1">
                  <a:solidFill>
                    <a:srgbClr val="1A3A5C"/>
                  </a:solidFill>
                </a:defRPr>
              </a:pPr>
              <a:r>
                <a:rPr kumimoji="0" lang="ko-KR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A3A5C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분석 대상 정책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1E0992-95E3-810A-3608-1C1E74419FF7}"/>
                </a:ext>
              </a:extLst>
            </p:cNvPr>
            <p:cNvSpPr txBox="1"/>
            <p:nvPr/>
          </p:nvSpPr>
          <p:spPr>
            <a:xfrm>
              <a:off x="1872527" y="4247270"/>
              <a:ext cx="2649304" cy="761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월세지원 사업</a:t>
              </a:r>
              <a:r>
                <a:rPr lang="en-US" altLang="ko-KR" dirty="0">
                  <a:ea typeface="KoPub돋움체 Bold" panose="02020603020101020101"/>
                </a:rPr>
                <a:t>: </a:t>
              </a:r>
              <a:r>
                <a:rPr lang="ko-KR" altLang="en-US" dirty="0">
                  <a:ea typeface="KoPub돋움체 Bold" panose="02020603020101020101"/>
                </a:rPr>
                <a:t>월 최대 </a:t>
              </a:r>
              <a:r>
                <a:rPr lang="en-US" altLang="ko-KR" dirty="0">
                  <a:ea typeface="KoPub돋움체 Bold" panose="02020603020101020101"/>
                </a:rPr>
                <a:t>20</a:t>
              </a:r>
              <a:r>
                <a:rPr lang="ko-KR" altLang="en-US" dirty="0">
                  <a:ea typeface="KoPub돋움체 Bold" panose="02020603020101020101"/>
                </a:rPr>
                <a:t>만원</a:t>
              </a:r>
              <a:r>
                <a:rPr lang="en-US" altLang="ko-KR" dirty="0">
                  <a:ea typeface="KoPub돋움체 Bold" panose="02020603020101020101"/>
                </a:rPr>
                <a:t>, 12</a:t>
              </a:r>
              <a:r>
                <a:rPr lang="ko-KR" altLang="en-US" dirty="0">
                  <a:ea typeface="KoPub돋움체 Bold" panose="02020603020101020101"/>
                </a:rPr>
                <a:t>개월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행복주택</a:t>
              </a:r>
              <a:r>
                <a:rPr lang="en-US" altLang="ko-KR" dirty="0">
                  <a:ea typeface="KoPub돋움체 Bold" panose="02020603020101020101"/>
                </a:rPr>
                <a:t>: </a:t>
              </a:r>
              <a:r>
                <a:rPr lang="ko-KR" altLang="en-US" dirty="0" err="1">
                  <a:ea typeface="KoPub돋움체 Bold" panose="02020603020101020101"/>
                </a:rPr>
                <a:t>아산배방</a:t>
              </a:r>
              <a:r>
                <a:rPr lang="ko-KR" altLang="en-US" dirty="0">
                  <a:ea typeface="KoPub돋움체 Bold" panose="02020603020101020101"/>
                </a:rPr>
                <a:t> </a:t>
              </a:r>
              <a:r>
                <a:rPr lang="en-US" altLang="ko-KR" dirty="0">
                  <a:ea typeface="KoPub돋움체 Bold" panose="02020603020101020101"/>
                </a:rPr>
                <a:t>LH 4</a:t>
              </a:r>
              <a:r>
                <a:rPr lang="ko-KR" altLang="en-US" dirty="0">
                  <a:ea typeface="KoPub돋움체 Bold" panose="02020603020101020101"/>
                </a:rPr>
                <a:t>단지 </a:t>
              </a:r>
              <a:r>
                <a:rPr lang="en-US" altLang="ko-KR" dirty="0">
                  <a:ea typeface="KoPub돋움체 Bold" panose="02020603020101020101"/>
                </a:rPr>
                <a:t>1,464</a:t>
              </a:r>
              <a:r>
                <a:rPr lang="ko-KR" altLang="en-US" dirty="0">
                  <a:ea typeface="KoPub돋움체 Bold" panose="02020603020101020101"/>
                </a:rPr>
                <a:t>세대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>
                  <a:ea typeface="KoPub돋움체 Bold" panose="02020603020101020101"/>
                </a:rPr>
                <a:t>청년마을 사업</a:t>
              </a:r>
              <a:r>
                <a:rPr lang="en-US" altLang="ko-KR" dirty="0">
                  <a:ea typeface="KoPub돋움체 Bold" panose="02020603020101020101"/>
                </a:rPr>
                <a:t>: </a:t>
              </a:r>
              <a:r>
                <a:rPr lang="ko-KR" altLang="en-US" dirty="0">
                  <a:ea typeface="KoPub돋움체 Bold" panose="02020603020101020101"/>
                </a:rPr>
                <a:t>도고지역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 err="1">
                  <a:ea typeface="KoPub돋움체 Bold" panose="02020603020101020101"/>
                </a:rPr>
                <a:t>청년아지트</a:t>
              </a:r>
              <a:r>
                <a:rPr lang="ko-KR" altLang="en-US" dirty="0">
                  <a:ea typeface="KoPub돋움체 Bold" panose="02020603020101020101"/>
                </a:rPr>
                <a:t> </a:t>
              </a:r>
              <a:r>
                <a:rPr lang="ko-KR" altLang="en-US" dirty="0" err="1">
                  <a:ea typeface="KoPub돋움체 Bold" panose="02020603020101020101"/>
                </a:rPr>
                <a:t>나와유</a:t>
              </a:r>
              <a:r>
                <a:rPr lang="en-US" altLang="ko-KR" dirty="0">
                  <a:ea typeface="KoPub돋움체 Bold" panose="02020603020101020101"/>
                </a:rPr>
                <a:t>, </a:t>
              </a:r>
              <a:r>
                <a:rPr lang="ko-KR" altLang="en-US" dirty="0">
                  <a:ea typeface="KoPub돋움체 Bold" panose="02020603020101020101"/>
                </a:rPr>
                <a:t>취업역량강화 프로젝트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B3BD5A7-6D0A-B065-61AF-3ED10E00EE45}"/>
                </a:ext>
              </a:extLst>
            </p:cNvPr>
            <p:cNvSpPr txBox="1"/>
            <p:nvPr/>
          </p:nvSpPr>
          <p:spPr>
            <a:xfrm>
              <a:off x="4655251" y="4038423"/>
              <a:ext cx="14093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1">
                  <a:solidFill>
                    <a:srgbClr val="1A3A5C"/>
                  </a:solidFill>
                </a:defRPr>
              </a:pPr>
              <a:r>
                <a:rPr kumimoji="0" lang="ko-KR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A3A5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분석 방법 및 산출물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A9F91A9-A2E8-ABF0-D43A-35975DA151C8}"/>
                </a:ext>
              </a:extLst>
            </p:cNvPr>
            <p:cNvSpPr txBox="1"/>
            <p:nvPr/>
          </p:nvSpPr>
          <p:spPr>
            <a:xfrm>
              <a:off x="4707520" y="4286801"/>
              <a:ext cx="2649304" cy="761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이중차분법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(DID): 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정책 시행 전후 비교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수혜자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vs 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비수혜자 </a:t>
              </a:r>
              <a:r>
                <a:rPr kumimoji="0" lang="ko-KR" alt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정착률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 비교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정책별 효과 크기 산정 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(%p)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900">
                  <a:solidFill>
                    <a:srgbClr val="666666"/>
                  </a:solidFill>
                </a:defRPr>
              </a:pP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정책 개선</a:t>
              </a:r>
              <a:r>
                <a:rPr kumimoji="0" lang="en-US" altLang="ko-K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/</a:t>
              </a:r>
              <a:r>
                <a:rPr kumimoji="0" lang="ko-KR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Calibri"/>
                  <a:ea typeface="KoPub돋움체 Bold" panose="02020603020101020101"/>
                </a:rPr>
                <a:t>확대 근거 도출</a:t>
              </a: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43F11AD8-E60A-8A4E-A40E-4EB2E0228153}"/>
                </a:ext>
              </a:extLst>
            </p:cNvPr>
            <p:cNvCxnSpPr>
              <a:cxnSpLocks/>
            </p:cNvCxnSpPr>
            <p:nvPr/>
          </p:nvCxnSpPr>
          <p:spPr>
            <a:xfrm>
              <a:off x="4521831" y="4247270"/>
              <a:ext cx="0" cy="497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ounded Rectangle 3">
            <a:extLst>
              <a:ext uri="{FF2B5EF4-FFF2-40B4-BE49-F238E27FC236}">
                <a16:creationId xmlns:a16="http://schemas.microsoft.com/office/drawing/2014/main" id="{AE1FF4F1-1B6F-5803-8B77-839448EFFE58}"/>
              </a:ext>
            </a:extLst>
          </p:cNvPr>
          <p:cNvSpPr/>
          <p:nvPr/>
        </p:nvSpPr>
        <p:spPr>
          <a:xfrm>
            <a:off x="422195" y="5651239"/>
            <a:ext cx="1188720" cy="64008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>
                <a:ea typeface="KoPub돋움체 Bold" panose="02020603020101020101"/>
              </a:rPr>
              <a:t>분석 </a:t>
            </a:r>
            <a:r>
              <a:rPr lang="en-US" altLang="ko-KR" dirty="0">
                <a:ea typeface="KoPub돋움체 Bold" panose="02020603020101020101"/>
              </a:rPr>
              <a:t>5</a:t>
            </a:r>
          </a:p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 lang="ko-KR" altLang="en-US" dirty="0">
                <a:ea typeface="KoPub돋움체 Bold" panose="02020603020101020101"/>
              </a:rPr>
              <a:t>시뮬레이션</a:t>
            </a:r>
            <a:endParaRPr dirty="0">
              <a:ea typeface="KoPub돋움체 Bold" panose="02020603020101020101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35152794-565C-B313-D806-B17931A45803}"/>
              </a:ext>
            </a:extLst>
          </p:cNvPr>
          <p:cNvGrpSpPr/>
          <p:nvPr/>
        </p:nvGrpSpPr>
        <p:grpSpPr>
          <a:xfrm>
            <a:off x="1656445" y="5651240"/>
            <a:ext cx="5828850" cy="1914046"/>
            <a:chOff x="1656445" y="5651240"/>
            <a:chExt cx="5828850" cy="1914046"/>
          </a:xfrm>
        </p:grpSpPr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C775C4AC-9AFF-2AA0-BD4C-86ACBA8BB3EE}"/>
                </a:ext>
              </a:extLst>
            </p:cNvPr>
            <p:cNvSpPr/>
            <p:nvPr/>
          </p:nvSpPr>
          <p:spPr>
            <a:xfrm>
              <a:off x="1692678" y="5651240"/>
              <a:ext cx="5736657" cy="1914046"/>
            </a:xfrm>
            <a:prstGeom prst="roundRect">
              <a:avLst>
                <a:gd name="adj" fmla="val 9979"/>
              </a:avLst>
            </a:prstGeom>
            <a:solidFill>
              <a:schemeClr val="bg1"/>
            </a:solidFill>
            <a:ln>
              <a:solidFill>
                <a:srgbClr val="EAEAEA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square" lIns="100687" tIns="317123" rIns="100687" bIns="50343" anchor="b" anchorCtr="0">
              <a:prstTxWarp prst="textNoShape">
                <a:avLst/>
              </a:prstTxWarp>
              <a:noAutofit/>
            </a:bodyPr>
            <a:lstStyle/>
            <a:p>
              <a:pPr marL="194028" lvl="1" indent="-194028" defTabSz="1006584" latinLnBrk="1">
                <a:lnSpc>
                  <a:spcPct val="130000"/>
                </a:lnSpc>
                <a:spcBef>
                  <a:spcPts val="330"/>
                </a:spcBef>
                <a:buSzPct val="80000"/>
                <a:buBlip>
                  <a:blip r:embed="rId2"/>
                </a:buBlip>
                <a:tabLst>
                  <a:tab pos="5053239" algn="l"/>
                </a:tabLst>
                <a:defRPr/>
              </a:pPr>
              <a:endParaRPr lang="en-US" altLang="ko-KR" sz="1211" kern="0" spc="-44" dirty="0">
                <a:ln w="9525">
                  <a:solidFill>
                    <a:prstClr val="white">
                      <a:lumMod val="75000"/>
                      <a:alpha val="0"/>
                    </a:prstClr>
                  </a:solidFill>
                </a:ln>
                <a:solidFill>
                  <a:srgbClr val="E7E6E6">
                    <a:lumMod val="25000"/>
                  </a:srgbClr>
                </a:solidFill>
                <a:latin typeface="KoPub돋움체 Medium" panose="02020603020101020101" pitchFamily="18" charset="-127"/>
                <a:ea typeface="KoPub돋움체 Bold" panose="02020603020101020101"/>
                <a:cs typeface="KoPubWorld돋움체 Bold"/>
              </a:endParaRP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C7ECC345-D8FD-A99E-8DDB-A58163D57A10}"/>
                </a:ext>
              </a:extLst>
            </p:cNvPr>
            <p:cNvGrpSpPr/>
            <p:nvPr/>
          </p:nvGrpSpPr>
          <p:grpSpPr>
            <a:xfrm>
              <a:off x="1656445" y="5661584"/>
              <a:ext cx="5828850" cy="451600"/>
              <a:chOff x="621646" y="4684522"/>
              <a:chExt cx="2916695" cy="426140"/>
            </a:xfrm>
          </p:grpSpPr>
          <p:sp>
            <p:nvSpPr>
              <p:cNvPr id="45" name="모서리가 둥근 직사각형 3">
                <a:extLst>
                  <a:ext uri="{FF2B5EF4-FFF2-40B4-BE49-F238E27FC236}">
                    <a16:creationId xmlns:a16="http://schemas.microsoft.com/office/drawing/2014/main" id="{C4DA8CA1-A0BE-86F3-12DD-4586434E9F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646" y="4684522"/>
                <a:ext cx="2910304" cy="426140"/>
              </a:xfrm>
              <a:prstGeom prst="round2SameRect">
                <a:avLst/>
              </a:prstGeom>
              <a:solidFill>
                <a:srgbClr val="003668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1223354" latinLnBrk="1">
                  <a:lnSpc>
                    <a:spcPct val="120000"/>
                  </a:lnSpc>
                  <a:defRPr/>
                </a:pP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[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분석 </a:t>
                </a:r>
                <a:r>
                  <a:rPr lang="en-US" altLang="ko-KR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5] </a:t>
                </a:r>
                <a:r>
                  <a:rPr lang="ko-KR" altLang="en-US" sz="132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/>
                    <a:cs typeface="KoPubWorld돋움체 Bold" panose="00000800000000000000" pitchFamily="2" charset="-127"/>
                  </a:rPr>
                  <a:t>정책 시나리오 시뮬레이션</a:t>
                </a:r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94EF1C9A-4664-2D9F-FAAB-4459C2FE5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036" y="4684640"/>
                <a:ext cx="2910305" cy="294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 defTabSz="924787" latinLnBrk="1">
                  <a:lnSpc>
                    <a:spcPct val="120000"/>
                  </a:lnSpc>
                  <a:defRPr/>
                </a:pPr>
                <a:endParaRPr lang="ko-KR" altLang="en-US" sz="1321" b="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Medium" panose="02020603020101020101" pitchFamily="18" charset="-127"/>
                  <a:ea typeface="KoPub돋움체 Bold" panose="02020603020101020101"/>
                  <a:cs typeface="KoPubWorld돋움체 Bold" panose="00000800000000000000" pitchFamily="2" charset="-127"/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3CCEC3D-CF76-B6DF-4FC7-D8A0D94CB8F4}"/>
                </a:ext>
              </a:extLst>
            </p:cNvPr>
            <p:cNvSpPr txBox="1"/>
            <p:nvPr/>
          </p:nvSpPr>
          <p:spPr>
            <a:xfrm>
              <a:off x="1859034" y="6281021"/>
              <a:ext cx="10599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 sz="1100" b="1">
                  <a:solidFill>
                    <a:srgbClr val="1A3A5C"/>
                  </a:solidFill>
                </a:defRPr>
              </a:pPr>
              <a:r>
                <a:rPr lang="ko-KR" altLang="en-US" dirty="0"/>
                <a:t>시나리오 설정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FF2A3F0-5BDA-DF43-F703-DC4D46034C62}"/>
                </a:ext>
              </a:extLst>
            </p:cNvPr>
            <p:cNvSpPr txBox="1"/>
            <p:nvPr/>
          </p:nvSpPr>
          <p:spPr>
            <a:xfrm>
              <a:off x="1811617" y="6526423"/>
              <a:ext cx="2649304" cy="761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/>
                <a:t>현행 유지 시나리오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/>
                <a:t>주거정책 확대 시나리오 </a:t>
              </a:r>
              <a:r>
                <a:rPr lang="en-US" altLang="ko-KR" dirty="0"/>
                <a:t>(</a:t>
              </a:r>
              <a:r>
                <a:rPr lang="ko-KR" altLang="en-US" dirty="0"/>
                <a:t>월세지원 </a:t>
              </a:r>
              <a:r>
                <a:rPr lang="en-US" altLang="ko-KR" dirty="0"/>
                <a:t>2</a:t>
              </a:r>
              <a:r>
                <a:rPr lang="ko-KR" altLang="en-US" dirty="0"/>
                <a:t>배</a:t>
              </a:r>
              <a:r>
                <a:rPr lang="en-US" altLang="ko-KR" dirty="0"/>
                <a:t>)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 err="1"/>
                <a:t>보육인프라</a:t>
              </a:r>
              <a:r>
                <a:rPr lang="ko-KR" altLang="en-US" dirty="0"/>
                <a:t> 확충 시나리오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/>
                <a:t>복합 정책 시행 시나리오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70FD9C-33EC-82C3-99EF-F7787F4B1877}"/>
                </a:ext>
              </a:extLst>
            </p:cNvPr>
            <p:cNvSpPr txBox="1"/>
            <p:nvPr/>
          </p:nvSpPr>
          <p:spPr>
            <a:xfrm>
              <a:off x="4594341" y="6317576"/>
              <a:ext cx="9220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1">
                  <a:solidFill>
                    <a:srgbClr val="1A3A5C"/>
                  </a:solidFill>
                </a:defRPr>
              </a:pPr>
              <a:r>
                <a:rPr kumimoji="0" lang="ko-KR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A3A5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예측 산출물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77EF650-1DE4-A605-CA1A-832DCDCC1558}"/>
                </a:ext>
              </a:extLst>
            </p:cNvPr>
            <p:cNvSpPr txBox="1"/>
            <p:nvPr/>
          </p:nvSpPr>
          <p:spPr>
            <a:xfrm>
              <a:off x="4646610" y="6565954"/>
              <a:ext cx="2649304" cy="761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/>
                <a:t>시나리오별 </a:t>
              </a:r>
              <a:r>
                <a:rPr lang="en-US" altLang="ko-KR" dirty="0"/>
                <a:t>3</a:t>
              </a:r>
              <a:r>
                <a:rPr lang="ko-KR" altLang="en-US" dirty="0"/>
                <a:t>년 </a:t>
              </a:r>
              <a:r>
                <a:rPr lang="ko-KR" altLang="en-US" dirty="0" err="1"/>
                <a:t>정착률</a:t>
              </a:r>
              <a:r>
                <a:rPr lang="ko-KR" altLang="en-US" dirty="0"/>
                <a:t> 예측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/>
                <a:t>시나리오별 </a:t>
              </a:r>
              <a:r>
                <a:rPr lang="ko-KR" altLang="en-US" dirty="0" err="1"/>
                <a:t>순유입</a:t>
              </a:r>
              <a:r>
                <a:rPr lang="ko-KR" altLang="en-US" dirty="0"/>
                <a:t> 인구 예측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/>
                <a:t>비용 대비 효과 분석 </a:t>
              </a:r>
              <a:r>
                <a:rPr lang="en-US" altLang="ko-KR" dirty="0"/>
                <a:t>(ROI)</a:t>
              </a:r>
            </a:p>
            <a:p>
              <a:pPr>
                <a:spcAft>
                  <a:spcPts val="3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ko-KR" altLang="en-US" dirty="0"/>
                <a:t>최적 정책 조합 제안</a:t>
              </a:r>
            </a:p>
          </p:txBody>
        </p: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DDE38EA1-0190-5F38-58DF-1A336594DF16}"/>
                </a:ext>
              </a:extLst>
            </p:cNvPr>
            <p:cNvCxnSpPr>
              <a:cxnSpLocks/>
            </p:cNvCxnSpPr>
            <p:nvPr/>
          </p:nvCxnSpPr>
          <p:spPr>
            <a:xfrm>
              <a:off x="4460921" y="6526423"/>
              <a:ext cx="0" cy="4973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1BB54903-D73C-59B5-682D-1D390B8682DB}"/>
              </a:ext>
            </a:extLst>
          </p:cNvPr>
          <p:cNvSpPr/>
          <p:nvPr/>
        </p:nvSpPr>
        <p:spPr>
          <a:xfrm>
            <a:off x="1928487" y="1062298"/>
            <a:ext cx="2341956" cy="60966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A290B640-891A-F801-7EC6-C9F6211B8D2A}"/>
              </a:ext>
            </a:extLst>
          </p:cNvPr>
          <p:cNvGrpSpPr/>
          <p:nvPr/>
        </p:nvGrpSpPr>
        <p:grpSpPr>
          <a:xfrm>
            <a:off x="655556" y="9648912"/>
            <a:ext cx="6464462" cy="1099292"/>
            <a:chOff x="655556" y="9182844"/>
            <a:chExt cx="6464462" cy="747146"/>
          </a:xfrm>
        </p:grpSpPr>
        <p:sp>
          <p:nvSpPr>
            <p:cNvPr id="52" name="사각형: 둥근 한쪽 모서리 36">
              <a:extLst>
                <a:ext uri="{FF2B5EF4-FFF2-40B4-BE49-F238E27FC236}">
                  <a16:creationId xmlns:a16="http://schemas.microsoft.com/office/drawing/2014/main" id="{E4C5FBAE-91C5-61BD-86BF-4C22CF3FC1FF}"/>
                </a:ext>
              </a:extLst>
            </p:cNvPr>
            <p:cNvSpPr/>
            <p:nvPr/>
          </p:nvSpPr>
          <p:spPr bwMode="auto">
            <a:xfrm>
              <a:off x="655556" y="9285716"/>
              <a:ext cx="6464462" cy="519081"/>
            </a:xfrm>
            <a:prstGeom prst="round1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3668"/>
              </a:solidFill>
              <a:prstDash val="solid"/>
              <a:headEnd/>
              <a:tailEnd/>
            </a:ln>
            <a:effectLst>
              <a:outerShdw blurRad="177800" dist="101600" dir="5400000" sx="94000" sy="94000" algn="t" rotWithShape="0">
                <a:srgbClr val="002060">
                  <a:alpha val="10000"/>
                </a:srgbClr>
              </a:outerShdw>
            </a:effectLst>
          </p:spPr>
          <p:txBody>
            <a:bodyPr lIns="216000" tIns="72000" rIns="216000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lvl="0" defTabSz="995569" fontAlgn="ctr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defRPr/>
              </a:pPr>
              <a:endParaRPr lang="ko-KR" altLang="en-US" sz="1200" kern="0" spc="-90" dirty="0">
                <a:solidFill>
                  <a:srgbClr val="1067B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53" name="사각형: 둥근 한쪽 모서리 37">
              <a:extLst>
                <a:ext uri="{FF2B5EF4-FFF2-40B4-BE49-F238E27FC236}">
                  <a16:creationId xmlns:a16="http://schemas.microsoft.com/office/drawing/2014/main" id="{9C6C7378-EFDC-7D53-CB47-3CBAA58032BE}"/>
                </a:ext>
              </a:extLst>
            </p:cNvPr>
            <p:cNvSpPr/>
            <p:nvPr/>
          </p:nvSpPr>
          <p:spPr bwMode="auto">
            <a:xfrm>
              <a:off x="841990" y="9182844"/>
              <a:ext cx="899740" cy="207632"/>
            </a:xfrm>
            <a:prstGeom prst="round1Rect">
              <a:avLst>
                <a:gd name="adj" fmla="val 20091"/>
              </a:avLst>
            </a:prstGeom>
            <a:solidFill>
              <a:srgbClr val="003668"/>
            </a:solidFill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vert="horz" lIns="40126" tIns="0" rIns="40126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marL="0" marR="0" lvl="0" indent="0" algn="ctr" defTabSz="995569" rtl="0" eaLnBrk="1" fontAlgn="ctr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Bold" panose="00000800000000000000" pitchFamily="2" charset="-127"/>
                  <a:cs typeface="Poppins SemiBold" panose="00000700000000000000" pitchFamily="50" charset="0"/>
                </a:rPr>
                <a:t>Key Point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Bold" panose="00000800000000000000" pitchFamily="2" charset="-127"/>
                <a:cs typeface="Poppins SemiBold" panose="00000700000000000000" pitchFamily="50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F21B015-7835-98C1-2DE1-0A5A59B17F2E}"/>
                </a:ext>
              </a:extLst>
            </p:cNvPr>
            <p:cNvSpPr txBox="1"/>
            <p:nvPr/>
          </p:nvSpPr>
          <p:spPr>
            <a:xfrm>
              <a:off x="807792" y="9375992"/>
              <a:ext cx="6312226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000">
                  <a:solidFill>
                    <a:srgbClr val="666666"/>
                  </a:solidFill>
                </a:defRPr>
              </a:pPr>
              <a:r>
                <a:rPr lang="ko-KR" altLang="en-US" dirty="0"/>
                <a:t>제안사는 인프라 수급 갭을 정량적으로 산출하고</a:t>
              </a:r>
              <a:r>
                <a:rPr lang="en-US" altLang="ko-KR" dirty="0"/>
                <a:t>, </a:t>
              </a:r>
              <a:r>
                <a:rPr lang="ko-KR" altLang="en-US" dirty="0" err="1"/>
                <a:t>이중차분법으로</a:t>
              </a:r>
              <a:r>
                <a:rPr lang="ko-KR" altLang="en-US" dirty="0"/>
                <a:t> 기존 정책 효과를 검증하여 근거 기반의 정책 개선 방안을 제시하겠습니다</a:t>
              </a:r>
              <a:r>
                <a:rPr lang="en-US" altLang="ko-KR" dirty="0"/>
                <a:t>. </a:t>
              </a:r>
              <a:r>
                <a:rPr lang="ko-KR" altLang="en-US" dirty="0"/>
                <a:t>시나리오 시뮬레이션을 통해 최적의 정책 조합을 도출하여 청년 </a:t>
              </a:r>
              <a:r>
                <a:rPr lang="ko-KR" altLang="en-US" dirty="0" err="1"/>
                <a:t>정착률</a:t>
              </a:r>
              <a:r>
                <a:rPr lang="ko-KR" altLang="en-US" dirty="0"/>
                <a:t> 향상을 지원하겠습니다</a:t>
              </a:r>
              <a:r>
                <a:rPr lang="en-US" altLang="ko-KR" dirty="0"/>
                <a:t>.</a:t>
              </a:r>
            </a:p>
          </p:txBody>
        </p:sp>
      </p:grpSp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2A5CFB2E-2F68-B04E-2CB4-1C799A00CA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38137"/>
              </p:ext>
            </p:extLst>
          </p:nvPr>
        </p:nvGraphicFramePr>
        <p:xfrm>
          <a:off x="638255" y="7793527"/>
          <a:ext cx="6481763" cy="1655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449">
                  <a:extLst>
                    <a:ext uri="{9D8B030D-6E8A-4147-A177-3AD203B41FA5}">
                      <a16:colId xmlns:a16="http://schemas.microsoft.com/office/drawing/2014/main" val="2302438085"/>
                    </a:ext>
                  </a:extLst>
                </a:gridCol>
                <a:gridCol w="1536363">
                  <a:extLst>
                    <a:ext uri="{9D8B030D-6E8A-4147-A177-3AD203B41FA5}">
                      <a16:colId xmlns:a16="http://schemas.microsoft.com/office/drawing/2014/main" val="1955209980"/>
                    </a:ext>
                  </a:extLst>
                </a:gridCol>
                <a:gridCol w="4044951">
                  <a:extLst>
                    <a:ext uri="{9D8B030D-6E8A-4147-A177-3AD203B41FA5}">
                      <a16:colId xmlns:a16="http://schemas.microsoft.com/office/drawing/2014/main" val="3632567997"/>
                    </a:ext>
                  </a:extLst>
                </a:gridCol>
              </a:tblGrid>
              <a:tr h="458786">
                <a:tc rowSpan="4">
                  <a:txBody>
                    <a:bodyPr/>
                    <a:lstStyle/>
                    <a:p>
                      <a:pPr marL="0" algn="ctr" defTabSz="839876" rtl="0" eaLnBrk="1" latinLnBrk="1" hangingPunct="1"/>
                      <a:r>
                        <a:rPr lang="ko-KR" altLang="en-US" sz="1100" b="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사용모델</a:t>
                      </a: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39876" rtl="0" eaLnBrk="1" latinLnBrk="1" hangingPunct="1"/>
                      <a:r>
                        <a:rPr lang="ko-KR" altLang="en-US" sz="1100" b="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회귀분석</a:t>
                      </a: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유입 요인이 청년 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전입률에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 미치는 영향 정량화</a:t>
                      </a:r>
                    </a:p>
                    <a:p>
                      <a:pPr marL="0" algn="ctr" defTabSz="839876" rtl="0" eaLnBrk="1" latinLnBrk="1" hangingPunct="1"/>
                      <a:endParaRPr lang="ko-KR" altLang="en-US" sz="1100" b="1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/>
                        <a:cs typeface="+mn-cs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286526"/>
                  </a:ext>
                </a:extLst>
              </a:tr>
              <a:tr h="458786">
                <a:tc vMerge="1">
                  <a:txBody>
                    <a:bodyPr/>
                    <a:lstStyle/>
                    <a:p>
                      <a:pPr marL="0" algn="ctr" defTabSz="839876" rtl="0" eaLnBrk="1" latinLnBrk="1" hangingPunct="1"/>
                      <a:endParaRPr lang="ko-KR" altLang="en-US" sz="9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EB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39876" rtl="0" eaLnBrk="1" latinLnBrk="1" hangingPunct="1"/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생존분석</a:t>
                      </a:r>
                      <a:endParaRPr lang="en-US" altLang="ko-KR" sz="11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World돋움체 Medium" panose="00000600000000000000" pitchFamily="2" charset="-127"/>
                      </a:endParaRPr>
                    </a:p>
                    <a:p>
                      <a:pPr marL="0" algn="ctr" defTabSz="839876" rtl="0" eaLnBrk="1" latinLnBrk="1" hangingPunct="1"/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en-US" altLang="ko-KR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(Kaplan-Meier)</a:t>
                      </a:r>
                      <a:endParaRPr lang="ko-KR" altLang="en-US" sz="11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시간 경과에 따른 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정착률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 변화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,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이탈 위험 시점 도출</a:t>
                      </a:r>
                    </a:p>
                    <a:p>
                      <a:pPr marL="0" algn="ctr" defTabSz="839876" rtl="0" eaLnBrk="1" latinLnBrk="1" hangingPunct="1"/>
                      <a:endParaRPr lang="ko-KR" altLang="en-US" sz="1100" b="1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/>
                        <a:cs typeface="+mn-cs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8630"/>
                  </a:ext>
                </a:extLst>
              </a:tr>
              <a:tr h="458786">
                <a:tc vMerge="1">
                  <a:txBody>
                    <a:bodyPr/>
                    <a:lstStyle/>
                    <a:p>
                      <a:pPr marL="0" algn="ctr" defTabSz="839876" rtl="0" eaLnBrk="1" latinLnBrk="1" hangingPunct="1"/>
                      <a:endParaRPr lang="ko-KR" altLang="en-US" sz="9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EB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39876" rtl="0" eaLnBrk="1" latinLnBrk="1" hangingPunct="1"/>
                      <a:r>
                        <a:rPr lang="ko-KR" altLang="en-US" sz="1100" kern="1200" spc="-80" dirty="0" err="1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이중차분법</a:t>
                      </a:r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en-US" altLang="ko-KR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(DID)</a:t>
                      </a:r>
                      <a:endParaRPr lang="ko-KR" altLang="en-US" sz="11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>
                          <a:solidFill>
                            <a:srgbClr val="666666"/>
                          </a:solidFill>
                        </a:defRPr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월세지원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,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행복주택 등 기존 정책의 실제 효과 검증</a:t>
                      </a: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922411"/>
                  </a:ext>
                </a:extLst>
              </a:tr>
              <a:tr h="278909">
                <a:tc vMerge="1">
                  <a:txBody>
                    <a:bodyPr/>
                    <a:lstStyle/>
                    <a:p>
                      <a:pPr marL="0" marR="0" lvl="0" indent="0" algn="ctr" defTabSz="8398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World돋움체 Medium" panose="000006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E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시나리오</a:t>
                      </a:r>
                      <a:r>
                        <a:rPr lang="en-US" altLang="ko-KR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 </a:t>
                      </a:r>
                      <a:r>
                        <a:rPr lang="ko-KR" altLang="en-US" sz="1100" kern="1200" spc="-80" dirty="0">
                          <a:ln>
                            <a:solidFill>
                              <a:schemeClr val="tx1">
                                <a:alpha val="1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KoPubWorld돋움체 Medium" panose="00000600000000000000" pitchFamily="2" charset="-127"/>
                        </a:rPr>
                        <a:t>시뮬레이션</a:t>
                      </a:r>
                      <a:endParaRPr lang="en-US" altLang="ko-KR" sz="1100" kern="1200" spc="-80" dirty="0">
                        <a:ln>
                          <a:solidFill>
                            <a:schemeClr val="tx1">
                              <a:alpha val="1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KoPubWorld돋움체 Medium" panose="00000600000000000000" pitchFamily="2" charset="-127"/>
                      </a:endParaRP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>
                          <a:solidFill>
                            <a:srgbClr val="666666"/>
                          </a:solidFill>
                        </a:defRPr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ea typeface="KoPub돋움체 Medium" panose="02020603020101020101"/>
                        </a:rPr>
                        <a:t>신규 정책 도입 시 예상 효과 추정</a:t>
                      </a:r>
                    </a:p>
                  </a:txBody>
                  <a:tcPr marL="100687" marR="100687" marT="50343" marB="50343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366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671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C31BE8-1FA8-FD14-2279-6892B5DCF432}"/>
              </a:ext>
            </a:extLst>
          </p:cNvPr>
          <p:cNvSpPr txBox="1"/>
          <p:nvPr/>
        </p:nvSpPr>
        <p:spPr>
          <a:xfrm>
            <a:off x="-2125587" y="258683"/>
            <a:ext cx="2260340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/>
              <a:t>시각화 및 활용방안</a:t>
            </a:r>
          </a:p>
        </p:txBody>
      </p:sp>
      <p:pic>
        <p:nvPicPr>
          <p:cNvPr id="3" name="Picture 2" descr="시각화_1_청년유입현황.png">
            <a:extLst>
              <a:ext uri="{FF2B5EF4-FFF2-40B4-BE49-F238E27FC236}">
                <a16:creationId xmlns:a16="http://schemas.microsoft.com/office/drawing/2014/main" id="{A3106CCB-3FE9-D06F-DC96-2374F59DC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32" y="1201481"/>
            <a:ext cx="3308969" cy="188153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C83C955-7722-A15D-38A6-2841ECCA065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32" y="782543"/>
            <a:ext cx="243840" cy="2438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6FE877-1E3D-48F0-0C93-E49FB432BAE4}"/>
              </a:ext>
            </a:extLst>
          </p:cNvPr>
          <p:cNvSpPr txBox="1"/>
          <p:nvPr/>
        </p:nvSpPr>
        <p:spPr>
          <a:xfrm>
            <a:off x="468572" y="811096"/>
            <a:ext cx="6522094" cy="1867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ko-KR" altLang="en-US" sz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읍면동별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 </a:t>
            </a:r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청년 전입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/</a:t>
            </a:r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전출 현황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6DEA0D91-4F89-0248-3774-7E07D68DC6C2}"/>
              </a:ext>
            </a:extLst>
          </p:cNvPr>
          <p:cNvGrpSpPr/>
          <p:nvPr/>
        </p:nvGrpSpPr>
        <p:grpSpPr>
          <a:xfrm>
            <a:off x="4102194" y="831315"/>
            <a:ext cx="3435012" cy="2251704"/>
            <a:chOff x="4102194" y="831315"/>
            <a:chExt cx="3435012" cy="225170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8B392-F0FF-835A-3CA7-3B3230CF8D10}"/>
                </a:ext>
              </a:extLst>
            </p:cNvPr>
            <p:cNvSpPr txBox="1"/>
            <p:nvPr/>
          </p:nvSpPr>
          <p:spPr>
            <a:xfrm>
              <a:off x="4241875" y="831315"/>
              <a:ext cx="800219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200" b="1">
                  <a:solidFill>
                    <a:srgbClr val="1A3A5C"/>
                  </a:solidFill>
                </a:defRPr>
              </a:pPr>
              <a:r>
                <a:rPr dirty="0" err="1">
                  <a:ea typeface="KoPub돋움체 Bold" panose="00000800000000000000"/>
                </a:rPr>
                <a:t>활용방안</a:t>
              </a:r>
              <a:endParaRPr dirty="0">
                <a:ea typeface="KoPub돋움체 Bold" panose="0000080000000000000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B6A4FC-4FAD-C55F-5801-121EF44FA0B5}"/>
                </a:ext>
              </a:extLst>
            </p:cNvPr>
            <p:cNvSpPr txBox="1"/>
            <p:nvPr/>
          </p:nvSpPr>
          <p:spPr>
            <a:xfrm>
              <a:off x="4241875" y="1170383"/>
              <a:ext cx="2592000" cy="18376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 sz="1000" b="1">
                  <a:solidFill>
                    <a:srgbClr val="4A90D9"/>
                  </a:solidFill>
                </a:defRPr>
              </a:pPr>
              <a:r>
                <a:rPr sz="1000" dirty="0">
                  <a:ea typeface="KoPubWorld돋움체 Bold" panose="00000800000000000000"/>
                </a:rPr>
                <a:t>1. </a:t>
              </a:r>
              <a:r>
                <a:rPr sz="1000" dirty="0" err="1">
                  <a:ea typeface="KoPubWorld돋움체 Bold" panose="00000800000000000000"/>
                </a:rPr>
                <a:t>유입</a:t>
              </a:r>
              <a:r>
                <a:rPr sz="1000" dirty="0">
                  <a:ea typeface="KoPubWorld돋움체 Bold" panose="00000800000000000000"/>
                </a:rPr>
                <a:t> </a:t>
              </a:r>
              <a:r>
                <a:rPr sz="1000" dirty="0" err="1">
                  <a:ea typeface="KoPubWorld돋움체 Bold" panose="00000800000000000000"/>
                </a:rPr>
                <a:t>집중지역</a:t>
              </a:r>
              <a:r>
                <a:rPr sz="1000" dirty="0">
                  <a:ea typeface="KoPubWorld돋움체 Bold" panose="00000800000000000000"/>
                </a:rPr>
                <a:t> </a:t>
              </a:r>
              <a:r>
                <a:rPr sz="1000" dirty="0" err="1">
                  <a:ea typeface="KoPubWorld돋움체 Bold" panose="00000800000000000000"/>
                </a:rPr>
                <a:t>파악</a:t>
              </a:r>
              <a:endParaRPr sz="1000" dirty="0">
                <a:ea typeface="KoPubWorld돋움체 Bold" panose="00000800000000000000"/>
              </a:endParaRPr>
            </a:p>
            <a:p>
              <a:pPr>
                <a:lnSpc>
                  <a:spcPct val="120000"/>
                </a:lnSpc>
                <a:spcAft>
                  <a:spcPts val="800"/>
                </a:spcAft>
                <a:defRPr sz="900">
                  <a:solidFill>
                    <a:srgbClr val="666666"/>
                  </a:solidFill>
                </a:defRPr>
              </a:pPr>
              <a:r>
                <a:rPr sz="900" dirty="0">
                  <a:ea typeface="KoPubWorld돋움체 Bold" panose="00000800000000000000"/>
                </a:rPr>
                <a:t>• </a:t>
              </a:r>
              <a:r>
                <a:rPr sz="900" dirty="0" err="1">
                  <a:ea typeface="KoPubWorld돋움체 Bold" panose="00000800000000000000"/>
                </a:rPr>
                <a:t>탕정·배방</a:t>
              </a:r>
              <a:r>
                <a:rPr sz="900" dirty="0">
                  <a:ea typeface="KoPubWorld돋움체 Bold" panose="00000800000000000000"/>
                </a:rPr>
                <a:t> 등 </a:t>
              </a:r>
              <a:r>
                <a:rPr sz="900" dirty="0" err="1">
                  <a:ea typeface="KoPubWorld돋움체 Bold" panose="00000800000000000000"/>
                </a:rPr>
                <a:t>고유입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지역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식별</a:t>
              </a:r>
              <a:br>
                <a:rPr sz="900" dirty="0">
                  <a:ea typeface="KoPubWorld돋움체 Bold" panose="00000800000000000000"/>
                </a:rPr>
              </a:br>
              <a:r>
                <a:rPr sz="900" dirty="0">
                  <a:ea typeface="KoPubWorld돋움체 Bold" panose="00000800000000000000"/>
                </a:rPr>
                <a:t>• </a:t>
              </a:r>
              <a:r>
                <a:rPr sz="900" dirty="0" err="1">
                  <a:ea typeface="KoPubWorld돋움체 Bold" panose="00000800000000000000"/>
                </a:rPr>
                <a:t>지역별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청년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유입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특성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프로파일링</a:t>
              </a:r>
              <a:endParaRPr sz="900" dirty="0">
                <a:ea typeface="KoPubWorld돋움체 Bold" panose="00000800000000000000"/>
              </a:endParaRPr>
            </a:p>
            <a:p>
              <a:pPr>
                <a:lnSpc>
                  <a:spcPct val="120000"/>
                </a:lnSpc>
                <a:defRPr sz="1000" b="1">
                  <a:solidFill>
                    <a:srgbClr val="4A90D9"/>
                  </a:solidFill>
                </a:defRPr>
              </a:pPr>
              <a:r>
                <a:rPr sz="1000" dirty="0">
                  <a:ea typeface="KoPubWorld돋움체 Bold" panose="00000800000000000000"/>
                </a:rPr>
                <a:t>2. </a:t>
              </a:r>
              <a:r>
                <a:rPr sz="1000" dirty="0" err="1">
                  <a:ea typeface="KoPubWorld돋움체 Bold" panose="00000800000000000000"/>
                </a:rPr>
                <a:t>인프라</a:t>
              </a:r>
              <a:r>
                <a:rPr sz="1000" dirty="0">
                  <a:ea typeface="KoPubWorld돋움체 Bold" panose="00000800000000000000"/>
                </a:rPr>
                <a:t> </a:t>
              </a:r>
              <a:r>
                <a:rPr sz="1000" dirty="0" err="1">
                  <a:ea typeface="KoPubWorld돋움체 Bold" panose="00000800000000000000"/>
                </a:rPr>
                <a:t>투자</a:t>
              </a:r>
              <a:r>
                <a:rPr sz="1000" dirty="0">
                  <a:ea typeface="KoPubWorld돋움체 Bold" panose="00000800000000000000"/>
                </a:rPr>
                <a:t> </a:t>
              </a:r>
              <a:r>
                <a:rPr sz="1000" dirty="0" err="1">
                  <a:ea typeface="KoPubWorld돋움체 Bold" panose="00000800000000000000"/>
                </a:rPr>
                <a:t>우선순위</a:t>
              </a:r>
              <a:endParaRPr sz="1000" dirty="0">
                <a:ea typeface="KoPubWorld돋움체 Bold" panose="00000800000000000000"/>
              </a:endParaRPr>
            </a:p>
            <a:p>
              <a:pPr>
                <a:lnSpc>
                  <a:spcPct val="120000"/>
                </a:lnSpc>
                <a:spcAft>
                  <a:spcPts val="800"/>
                </a:spcAft>
                <a:defRPr sz="900">
                  <a:solidFill>
                    <a:srgbClr val="666666"/>
                  </a:solidFill>
                </a:defRPr>
              </a:pPr>
              <a:r>
                <a:rPr sz="900" dirty="0">
                  <a:ea typeface="KoPubWorld돋움체 Bold" panose="00000800000000000000"/>
                </a:rPr>
                <a:t>• </a:t>
              </a:r>
              <a:r>
                <a:rPr sz="900" dirty="0" err="1">
                  <a:ea typeface="KoPubWorld돋움체 Bold" panose="00000800000000000000"/>
                </a:rPr>
                <a:t>순유입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지역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중심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시설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확충</a:t>
              </a:r>
              <a:br>
                <a:rPr sz="900" dirty="0">
                  <a:ea typeface="KoPubWorld돋움체 Bold" panose="00000800000000000000"/>
                </a:rPr>
              </a:br>
              <a:r>
                <a:rPr sz="900" dirty="0">
                  <a:ea typeface="KoPubWorld돋움체 Bold" panose="00000800000000000000"/>
                </a:rPr>
                <a:t>• </a:t>
              </a:r>
              <a:r>
                <a:rPr sz="900" dirty="0" err="1">
                  <a:ea typeface="KoPubWorld돋움체 Bold" panose="00000800000000000000"/>
                </a:rPr>
                <a:t>유출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지역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정착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지원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정책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강화</a:t>
              </a:r>
              <a:endParaRPr sz="900" dirty="0">
                <a:ea typeface="KoPubWorld돋움체 Bold" panose="00000800000000000000"/>
              </a:endParaRPr>
            </a:p>
            <a:p>
              <a:pPr>
                <a:lnSpc>
                  <a:spcPct val="120000"/>
                </a:lnSpc>
                <a:defRPr sz="1000" b="1">
                  <a:solidFill>
                    <a:srgbClr val="4A90D9"/>
                  </a:solidFill>
                </a:defRPr>
              </a:pPr>
              <a:r>
                <a:rPr sz="1000" dirty="0">
                  <a:ea typeface="KoPubWorld돋움체 Bold" panose="00000800000000000000"/>
                </a:rPr>
                <a:t>3. </a:t>
              </a:r>
              <a:r>
                <a:rPr sz="1000" dirty="0" err="1">
                  <a:ea typeface="KoPubWorld돋움체 Bold" panose="00000800000000000000"/>
                </a:rPr>
                <a:t>정책</a:t>
              </a:r>
              <a:r>
                <a:rPr sz="1000" dirty="0">
                  <a:ea typeface="KoPubWorld돋움체 Bold" panose="00000800000000000000"/>
                </a:rPr>
                <a:t> </a:t>
              </a:r>
              <a:r>
                <a:rPr sz="1000" dirty="0" err="1">
                  <a:ea typeface="KoPubWorld돋움체 Bold" panose="00000800000000000000"/>
                </a:rPr>
                <a:t>효과</a:t>
              </a:r>
              <a:r>
                <a:rPr sz="1000" dirty="0">
                  <a:ea typeface="KoPubWorld돋움체 Bold" panose="00000800000000000000"/>
                </a:rPr>
                <a:t> </a:t>
              </a:r>
              <a:r>
                <a:rPr sz="1000" dirty="0" err="1">
                  <a:ea typeface="KoPubWorld돋움체 Bold" panose="00000800000000000000"/>
                </a:rPr>
                <a:t>모니터링</a:t>
              </a:r>
              <a:endParaRPr sz="1000" dirty="0">
                <a:ea typeface="KoPubWorld돋움체 Bold" panose="00000800000000000000"/>
              </a:endParaRPr>
            </a:p>
            <a:p>
              <a:pPr>
                <a:lnSpc>
                  <a:spcPct val="120000"/>
                </a:lnSpc>
                <a:defRPr sz="900">
                  <a:solidFill>
                    <a:srgbClr val="666666"/>
                  </a:solidFill>
                </a:defRPr>
              </a:pPr>
              <a:r>
                <a:rPr sz="900" dirty="0">
                  <a:ea typeface="KoPubWorld돋움체 Bold" panose="00000800000000000000"/>
                </a:rPr>
                <a:t>• </a:t>
              </a:r>
              <a:r>
                <a:rPr sz="900" dirty="0" err="1">
                  <a:ea typeface="KoPubWorld돋움체 Bold" panose="00000800000000000000"/>
                </a:rPr>
                <a:t>연도별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유입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추이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변화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추적</a:t>
              </a:r>
              <a:br>
                <a:rPr sz="900" dirty="0">
                  <a:ea typeface="KoPubWorld돋움체 Bold" panose="00000800000000000000"/>
                </a:rPr>
              </a:br>
              <a:r>
                <a:rPr sz="900" dirty="0">
                  <a:ea typeface="KoPubWorld돋움체 Bold" panose="00000800000000000000"/>
                </a:rPr>
                <a:t>• </a:t>
              </a:r>
              <a:r>
                <a:rPr sz="900" dirty="0" err="1">
                  <a:ea typeface="KoPubWorld돋움체 Bold" panose="00000800000000000000"/>
                </a:rPr>
                <a:t>정책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시행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전후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비교</a:t>
              </a:r>
              <a:r>
                <a:rPr sz="900" dirty="0">
                  <a:ea typeface="KoPubWorld돋움체 Bold" panose="00000800000000000000"/>
                </a:rPr>
                <a:t> </a:t>
              </a:r>
              <a:r>
                <a:rPr sz="900" dirty="0" err="1">
                  <a:ea typeface="KoPubWorld돋움체 Bold" panose="00000800000000000000"/>
                </a:rPr>
                <a:t>분석</a:t>
              </a:r>
              <a:endParaRPr sz="900" dirty="0">
                <a:ea typeface="KoPubWorld돋움체 Bold" panose="00000800000000000000"/>
              </a:endParaRPr>
            </a:p>
          </p:txBody>
        </p:sp>
        <p:sp>
          <p:nvSpPr>
            <p:cNvPr id="21" name="Rounded Rectangle 21">
              <a:extLst>
                <a:ext uri="{FF2B5EF4-FFF2-40B4-BE49-F238E27FC236}">
                  <a16:creationId xmlns:a16="http://schemas.microsoft.com/office/drawing/2014/main" id="{33405418-392E-95C9-A525-682994275005}"/>
                </a:ext>
              </a:extLst>
            </p:cNvPr>
            <p:cNvSpPr/>
            <p:nvPr/>
          </p:nvSpPr>
          <p:spPr>
            <a:xfrm>
              <a:off x="4102194" y="1124769"/>
              <a:ext cx="3435012" cy="1958250"/>
            </a:xfrm>
            <a:prstGeom prst="roundRect">
              <a:avLst/>
            </a:prstGeom>
            <a:noFill/>
            <a:ln w="19050">
              <a:solidFill>
                <a:srgbClr val="4A90D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ea typeface="KoPub돋움체 Bold" panose="00000800000000000000"/>
              </a:endParaRPr>
            </a:p>
          </p:txBody>
        </p:sp>
      </p:grpSp>
      <p:pic>
        <p:nvPicPr>
          <p:cNvPr id="24" name="그림 23">
            <a:extLst>
              <a:ext uri="{FF2B5EF4-FFF2-40B4-BE49-F238E27FC236}">
                <a16:creationId xmlns:a16="http://schemas.microsoft.com/office/drawing/2014/main" id="{9D32BE50-D9AE-CC61-61DC-02FCE00568D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38" y="3787372"/>
            <a:ext cx="243840" cy="24384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689A6C8-315E-77C9-DC66-324AE91CBA7E}"/>
              </a:ext>
            </a:extLst>
          </p:cNvPr>
          <p:cNvSpPr txBox="1"/>
          <p:nvPr/>
        </p:nvSpPr>
        <p:spPr>
          <a:xfrm>
            <a:off x="494478" y="3840079"/>
            <a:ext cx="6522094" cy="1867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ko-KR" altLang="en-US" sz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정착률</a:t>
            </a:r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 생존곡선 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(Kaplan-Meier)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77F4BD-ABF4-D958-11A5-002EB8A09E6B}"/>
              </a:ext>
            </a:extLst>
          </p:cNvPr>
          <p:cNvSpPr txBox="1"/>
          <p:nvPr/>
        </p:nvSpPr>
        <p:spPr>
          <a:xfrm>
            <a:off x="4267781" y="3933446"/>
            <a:ext cx="80021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A3A5C"/>
                </a:solidFill>
              </a:defRPr>
            </a:pPr>
            <a:r>
              <a:rPr dirty="0" err="1">
                <a:ea typeface="KoPub돋움체 Bold" panose="00000800000000000000"/>
              </a:rPr>
              <a:t>활용방안</a:t>
            </a:r>
            <a:endParaRPr dirty="0">
              <a:ea typeface="KoPub돋움체 Bold" panose="0000080000000000000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B31711-EEBD-52CD-022C-0524D82E6F0E}"/>
              </a:ext>
            </a:extLst>
          </p:cNvPr>
          <p:cNvSpPr txBox="1"/>
          <p:nvPr/>
        </p:nvSpPr>
        <p:spPr>
          <a:xfrm>
            <a:off x="4267781" y="4317011"/>
            <a:ext cx="2592000" cy="159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27AE60"/>
                </a:solidFill>
              </a:defRPr>
            </a:pPr>
            <a:r>
              <a:rPr lang="en-US" altLang="ko-KR" dirty="0"/>
              <a:t>1. </a:t>
            </a:r>
            <a:r>
              <a:rPr lang="ko-KR" altLang="en-US" dirty="0"/>
              <a:t>이탈 위험 시점 도출</a:t>
            </a:r>
          </a:p>
          <a:p>
            <a:pPr>
              <a:spcAft>
                <a:spcPts val="800"/>
              </a:spcAft>
              <a:defRPr sz="900">
                <a:solidFill>
                  <a:srgbClr val="666666"/>
                </a:solidFill>
              </a:defRPr>
            </a:pPr>
            <a:r>
              <a:rPr lang="en-US" altLang="ko-KR" dirty="0"/>
              <a:t>• </a:t>
            </a:r>
            <a:r>
              <a:rPr lang="ko-KR" altLang="en-US" dirty="0"/>
              <a:t>전입 후 </a:t>
            </a:r>
            <a:r>
              <a:rPr lang="en-US" altLang="ko-KR" dirty="0"/>
              <a:t>18~24</a:t>
            </a:r>
            <a:r>
              <a:rPr lang="ko-KR" altLang="en-US" dirty="0"/>
              <a:t>개월 집중 관리</a:t>
            </a:r>
            <a:br>
              <a:rPr lang="ko-KR" altLang="en-US" dirty="0"/>
            </a:br>
            <a:r>
              <a:rPr lang="en-US" altLang="ko-KR" dirty="0"/>
              <a:t>• </a:t>
            </a:r>
            <a:r>
              <a:rPr lang="ko-KR" altLang="en-US" dirty="0"/>
              <a:t>연령대별 차별화된 지원 시기</a:t>
            </a:r>
          </a:p>
          <a:p>
            <a:pPr>
              <a:defRPr sz="1000" b="1">
                <a:solidFill>
                  <a:srgbClr val="27AE60"/>
                </a:solidFill>
              </a:defRPr>
            </a:pPr>
            <a:r>
              <a:rPr lang="en-US" altLang="ko-KR" dirty="0"/>
              <a:t>2. </a:t>
            </a:r>
            <a:r>
              <a:rPr lang="ko-KR" altLang="en-US" dirty="0"/>
              <a:t>정착 지원 대상자 선별</a:t>
            </a:r>
          </a:p>
          <a:p>
            <a:pPr>
              <a:spcAft>
                <a:spcPts val="800"/>
              </a:spcAft>
              <a:defRPr sz="900">
                <a:solidFill>
                  <a:srgbClr val="666666"/>
                </a:solidFill>
              </a:defRPr>
            </a:pPr>
            <a:r>
              <a:rPr lang="en-US" altLang="ko-KR" dirty="0"/>
              <a:t>• </a:t>
            </a:r>
            <a:r>
              <a:rPr lang="ko-KR" altLang="en-US" dirty="0"/>
              <a:t>이탈 확률 높은 대상 프로파일링</a:t>
            </a:r>
            <a:br>
              <a:rPr lang="ko-KR" altLang="en-US" dirty="0"/>
            </a:br>
            <a:r>
              <a:rPr lang="en-US" altLang="ko-KR" dirty="0"/>
              <a:t>• </a:t>
            </a:r>
            <a:r>
              <a:rPr lang="ko-KR" altLang="en-US" dirty="0"/>
              <a:t>선제적 정착 인센티브 설계</a:t>
            </a:r>
          </a:p>
          <a:p>
            <a:pPr>
              <a:defRPr sz="1000" b="1">
                <a:solidFill>
                  <a:srgbClr val="27AE60"/>
                </a:solidFill>
              </a:defRPr>
            </a:pPr>
            <a:r>
              <a:rPr lang="en-US" altLang="ko-KR" dirty="0"/>
              <a:t>3. </a:t>
            </a:r>
            <a:r>
              <a:rPr lang="ko-KR" altLang="en-US" dirty="0"/>
              <a:t>목표 설정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rPr lang="en-US" altLang="ko-KR" dirty="0"/>
              <a:t>• </a:t>
            </a:r>
            <a:r>
              <a:rPr lang="ko-KR" altLang="en-US" dirty="0" err="1"/>
              <a:t>정착률</a:t>
            </a:r>
            <a:r>
              <a:rPr lang="ko-KR" altLang="en-US" dirty="0"/>
              <a:t> 목표치 설정 </a:t>
            </a:r>
            <a:r>
              <a:rPr lang="en-US" altLang="ko-KR" dirty="0"/>
              <a:t>(</a:t>
            </a:r>
            <a:r>
              <a:rPr lang="ko-KR" altLang="en-US" dirty="0"/>
              <a:t>예</a:t>
            </a:r>
            <a:r>
              <a:rPr lang="en-US" altLang="ko-KR" dirty="0"/>
              <a:t>: 65%→70%)</a:t>
            </a:r>
            <a:br>
              <a:rPr lang="en-US" altLang="ko-KR" dirty="0"/>
            </a:br>
            <a:r>
              <a:rPr lang="en-US" altLang="ko-KR" dirty="0"/>
              <a:t>• </a:t>
            </a:r>
            <a:r>
              <a:rPr lang="ko-KR" altLang="en-US" dirty="0"/>
              <a:t>연령대별 맞춤 목표 수립</a:t>
            </a:r>
          </a:p>
        </p:txBody>
      </p:sp>
      <p:sp>
        <p:nvSpPr>
          <p:cNvPr id="29" name="Rounded Rectangle 21">
            <a:extLst>
              <a:ext uri="{FF2B5EF4-FFF2-40B4-BE49-F238E27FC236}">
                <a16:creationId xmlns:a16="http://schemas.microsoft.com/office/drawing/2014/main" id="{E1EB831B-A8AF-CC4A-20F2-BC2BDDDE2760}"/>
              </a:ext>
            </a:extLst>
          </p:cNvPr>
          <p:cNvSpPr/>
          <p:nvPr/>
        </p:nvSpPr>
        <p:spPr>
          <a:xfrm>
            <a:off x="4128100" y="4226900"/>
            <a:ext cx="3435012" cy="1798594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KoPub돋움체 Bold" panose="00000800000000000000"/>
            </a:endParaRPr>
          </a:p>
        </p:txBody>
      </p:sp>
      <p:pic>
        <p:nvPicPr>
          <p:cNvPr id="30" name="Picture 6" descr="시각화_2_정착률생존곡선.png">
            <a:extLst>
              <a:ext uri="{FF2B5EF4-FFF2-40B4-BE49-F238E27FC236}">
                <a16:creationId xmlns:a16="http://schemas.microsoft.com/office/drawing/2014/main" id="{A267FD52-283C-DE30-A13E-B56F94B17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20" y="4199366"/>
            <a:ext cx="3151649" cy="2101099"/>
          </a:xfrm>
          <a:prstGeom prst="rect">
            <a:avLst/>
          </a:prstGeom>
        </p:spPr>
      </p:pic>
      <p:pic>
        <p:nvPicPr>
          <p:cNvPr id="36" name="Picture 2" descr="시각화_3_인프라갭히트맵.png">
            <a:extLst>
              <a:ext uri="{FF2B5EF4-FFF2-40B4-BE49-F238E27FC236}">
                <a16:creationId xmlns:a16="http://schemas.microsoft.com/office/drawing/2014/main" id="{A02CC4A6-EDF0-53C5-67D5-1AFEE314A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20" y="7169375"/>
            <a:ext cx="3081093" cy="235921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59274129-FFAC-5378-1AEC-7CF03CE9EE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38" y="6943629"/>
            <a:ext cx="243840" cy="24384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958C3CB-F723-ED38-473C-B95DFE658BE0}"/>
              </a:ext>
            </a:extLst>
          </p:cNvPr>
          <p:cNvSpPr txBox="1"/>
          <p:nvPr/>
        </p:nvSpPr>
        <p:spPr>
          <a:xfrm>
            <a:off x="494478" y="6972182"/>
            <a:ext cx="6522094" cy="1867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인프라 수급 갭 </a:t>
            </a:r>
            <a:r>
              <a:rPr lang="ko-KR" altLang="en-US" sz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히트맵</a:t>
            </a:r>
            <a:endParaRPr lang="ko-KR" altLang="en-US" sz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F5597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1116FDA2-7E91-40B5-B0C8-B9A4F91FB097}"/>
              </a:ext>
            </a:extLst>
          </p:cNvPr>
          <p:cNvGrpSpPr/>
          <p:nvPr/>
        </p:nvGrpSpPr>
        <p:grpSpPr>
          <a:xfrm>
            <a:off x="4075745" y="6991253"/>
            <a:ext cx="3435011" cy="2368074"/>
            <a:chOff x="4049839" y="6212950"/>
            <a:chExt cx="3435011" cy="2368074"/>
          </a:xfrm>
        </p:grpSpPr>
        <p:sp>
          <p:nvSpPr>
            <p:cNvPr id="39" name="Rounded Rectangle 3">
              <a:extLst>
                <a:ext uri="{FF2B5EF4-FFF2-40B4-BE49-F238E27FC236}">
                  <a16:creationId xmlns:a16="http://schemas.microsoft.com/office/drawing/2014/main" id="{AFAD8899-02B8-C162-7FFC-487689F4C6CE}"/>
                </a:ext>
              </a:extLst>
            </p:cNvPr>
            <p:cNvSpPr/>
            <p:nvPr/>
          </p:nvSpPr>
          <p:spPr>
            <a:xfrm>
              <a:off x="4049839" y="6622774"/>
              <a:ext cx="3435011" cy="1958250"/>
            </a:xfrm>
            <a:prstGeom prst="roundRect">
              <a:avLst/>
            </a:prstGeom>
            <a:noFill/>
            <a:ln w="25400">
              <a:solidFill>
                <a:srgbClr val="F39C1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3B06F28-EEF8-526A-D2EF-CA19D2754771}"/>
                </a:ext>
              </a:extLst>
            </p:cNvPr>
            <p:cNvSpPr txBox="1"/>
            <p:nvPr/>
          </p:nvSpPr>
          <p:spPr>
            <a:xfrm>
              <a:off x="4181954" y="6212950"/>
              <a:ext cx="317077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200" b="1">
                  <a:solidFill>
                    <a:srgbClr val="1A3A5C"/>
                  </a:solidFill>
                </a:defRPr>
              </a:pPr>
              <a:r>
                <a:rPr dirty="0" err="1"/>
                <a:t>활용방안</a:t>
              </a:r>
              <a:endParaRPr dirty="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AEF55F3-4DF7-1355-CB39-77006E58CADB}"/>
              </a:ext>
            </a:extLst>
          </p:cNvPr>
          <p:cNvSpPr txBox="1"/>
          <p:nvPr/>
        </p:nvSpPr>
        <p:spPr>
          <a:xfrm>
            <a:off x="4207860" y="7476311"/>
            <a:ext cx="3329346" cy="1837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1000" b="1">
                <a:solidFill>
                  <a:srgbClr val="F39C12"/>
                </a:solidFill>
              </a:defRPr>
            </a:pPr>
            <a:r>
              <a:rPr lang="en-US" altLang="ko-KR" dirty="0"/>
              <a:t>1. </a:t>
            </a:r>
            <a:r>
              <a:rPr lang="ko-KR" altLang="en-US" dirty="0"/>
              <a:t>투자 우선순위 결정</a:t>
            </a:r>
          </a:p>
          <a:p>
            <a:pPr>
              <a:lnSpc>
                <a:spcPct val="120000"/>
              </a:lnSpc>
              <a:spcAft>
                <a:spcPts val="800"/>
              </a:spcAft>
              <a:defRPr sz="900">
                <a:solidFill>
                  <a:srgbClr val="666666"/>
                </a:solidFill>
              </a:defRPr>
            </a:pPr>
            <a:r>
              <a:rPr lang="en-US" altLang="ko-KR" dirty="0"/>
              <a:t>• </a:t>
            </a:r>
            <a:r>
              <a:rPr lang="ko-KR" altLang="en-US" dirty="0"/>
              <a:t>갭 지수 높은 지역</a:t>
            </a:r>
            <a:r>
              <a:rPr lang="en-US" altLang="ko-KR" dirty="0"/>
              <a:t>/</a:t>
            </a:r>
            <a:r>
              <a:rPr lang="ko-KR" altLang="en-US" dirty="0"/>
              <a:t>시설 우선</a:t>
            </a:r>
            <a:br>
              <a:rPr lang="ko-KR" altLang="en-US" dirty="0"/>
            </a:br>
            <a:r>
              <a:rPr lang="en-US" altLang="ko-KR" dirty="0"/>
              <a:t>• </a:t>
            </a:r>
            <a:r>
              <a:rPr lang="ko-KR" altLang="en-US" dirty="0"/>
              <a:t>한정 예산의 효율적 배분</a:t>
            </a:r>
          </a:p>
          <a:p>
            <a:pPr>
              <a:lnSpc>
                <a:spcPct val="120000"/>
              </a:lnSpc>
              <a:defRPr sz="1000" b="1">
                <a:solidFill>
                  <a:srgbClr val="F39C12"/>
                </a:solidFill>
              </a:defRPr>
            </a:pPr>
            <a:r>
              <a:rPr lang="en-US" altLang="ko-KR" dirty="0"/>
              <a:t>2. </a:t>
            </a:r>
            <a:r>
              <a:rPr lang="ko-KR" altLang="en-US" dirty="0"/>
              <a:t>시설 확충 필요량 산정</a:t>
            </a:r>
          </a:p>
          <a:p>
            <a:pPr>
              <a:lnSpc>
                <a:spcPct val="120000"/>
              </a:lnSpc>
              <a:spcAft>
                <a:spcPts val="800"/>
              </a:spcAft>
              <a:defRPr sz="900">
                <a:solidFill>
                  <a:srgbClr val="666666"/>
                </a:solidFill>
              </a:defRPr>
            </a:pPr>
            <a:r>
              <a:rPr lang="en-US" altLang="ko-KR" dirty="0"/>
              <a:t>• </a:t>
            </a:r>
            <a:r>
              <a:rPr lang="ko-KR" altLang="en-US" dirty="0"/>
              <a:t>법정 기준 대비 부족분 계산</a:t>
            </a:r>
            <a:br>
              <a:rPr lang="ko-KR" altLang="en-US" dirty="0"/>
            </a:br>
            <a:r>
              <a:rPr lang="en-US" altLang="ko-KR" dirty="0"/>
              <a:t>• </a:t>
            </a:r>
            <a:r>
              <a:rPr lang="ko-KR" altLang="en-US" dirty="0"/>
              <a:t>중장기 시설 확충 계획 수립</a:t>
            </a:r>
          </a:p>
          <a:p>
            <a:pPr>
              <a:lnSpc>
                <a:spcPct val="120000"/>
              </a:lnSpc>
              <a:defRPr sz="1000" b="1">
                <a:solidFill>
                  <a:srgbClr val="F39C12"/>
                </a:solidFill>
              </a:defRPr>
            </a:pPr>
            <a:r>
              <a:rPr lang="en-US" altLang="ko-KR" dirty="0"/>
              <a:t>3. </a:t>
            </a:r>
            <a:r>
              <a:rPr lang="ko-KR" altLang="en-US" dirty="0"/>
              <a:t>정책 방향 검증</a:t>
            </a:r>
          </a:p>
          <a:p>
            <a:pPr>
              <a:lnSpc>
                <a:spcPct val="120000"/>
              </a:lnSpc>
              <a:defRPr sz="900">
                <a:solidFill>
                  <a:srgbClr val="666666"/>
                </a:solidFill>
              </a:defRPr>
            </a:pPr>
            <a:r>
              <a:rPr lang="en-US" altLang="ko-KR" dirty="0"/>
              <a:t>• </a:t>
            </a:r>
            <a:r>
              <a:rPr lang="ko-KR" altLang="en-US" dirty="0" err="1"/>
              <a:t>탕정</a:t>
            </a:r>
            <a:r>
              <a:rPr lang="ko-KR" altLang="en-US" dirty="0"/>
              <a:t> 관련 </a:t>
            </a:r>
            <a:r>
              <a:rPr lang="en-US" altLang="ko-KR" dirty="0"/>
              <a:t>9</a:t>
            </a:r>
            <a:r>
              <a:rPr lang="ko-KR" altLang="en-US" dirty="0"/>
              <a:t>개 사업 타당성 확인</a:t>
            </a:r>
            <a:br>
              <a:rPr lang="ko-KR" altLang="en-US" dirty="0"/>
            </a:br>
            <a:r>
              <a:rPr lang="en-US" altLang="ko-KR" dirty="0"/>
              <a:t>• </a:t>
            </a:r>
            <a:r>
              <a:rPr lang="ko-KR" altLang="en-US" dirty="0"/>
              <a:t>서북부 인프라 확충 근거 제시</a:t>
            </a:r>
          </a:p>
        </p:txBody>
      </p:sp>
    </p:spTree>
    <p:extLst>
      <p:ext uri="{BB962C8B-B14F-4D97-AF65-F5344CB8AC3E}">
        <p14:creationId xmlns:p14="http://schemas.microsoft.com/office/powerpoint/2010/main" val="3248064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C31BE8-1FA8-FD14-2279-6892B5DCF432}"/>
              </a:ext>
            </a:extLst>
          </p:cNvPr>
          <p:cNvSpPr txBox="1"/>
          <p:nvPr/>
        </p:nvSpPr>
        <p:spPr>
          <a:xfrm>
            <a:off x="-2125587" y="258683"/>
            <a:ext cx="2260340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/>
              <a:t>시각화 및 활용방안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C83C955-7722-A15D-38A6-2841ECCA06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32" y="782543"/>
            <a:ext cx="243840" cy="2438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6FE877-1E3D-48F0-0C93-E49FB432BAE4}"/>
              </a:ext>
            </a:extLst>
          </p:cNvPr>
          <p:cNvSpPr txBox="1"/>
          <p:nvPr/>
        </p:nvSpPr>
        <p:spPr>
          <a:xfrm>
            <a:off x="468572" y="811096"/>
            <a:ext cx="6522094" cy="1867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정책 효과 분석 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+ </a:t>
            </a:r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시나리오 시뮬레이션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6DEA0D91-4F89-0248-3774-7E07D68DC6C2}"/>
              </a:ext>
            </a:extLst>
          </p:cNvPr>
          <p:cNvGrpSpPr/>
          <p:nvPr/>
        </p:nvGrpSpPr>
        <p:grpSpPr>
          <a:xfrm>
            <a:off x="4102194" y="831315"/>
            <a:ext cx="3435012" cy="2251704"/>
            <a:chOff x="4102194" y="831315"/>
            <a:chExt cx="3435012" cy="225170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8B392-F0FF-835A-3CA7-3B3230CF8D10}"/>
                </a:ext>
              </a:extLst>
            </p:cNvPr>
            <p:cNvSpPr txBox="1"/>
            <p:nvPr/>
          </p:nvSpPr>
          <p:spPr>
            <a:xfrm>
              <a:off x="4241875" y="831315"/>
              <a:ext cx="800219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200" b="1">
                  <a:solidFill>
                    <a:srgbClr val="1A3A5C"/>
                  </a:solidFill>
                </a:defRPr>
              </a:pPr>
              <a:r>
                <a:rPr dirty="0" err="1">
                  <a:ea typeface="KoPub돋움체 Bold" panose="00000800000000000000"/>
                </a:rPr>
                <a:t>활용방안</a:t>
              </a:r>
              <a:endParaRPr dirty="0">
                <a:ea typeface="KoPub돋움체 Bold" panose="0000080000000000000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B6A4FC-4FAD-C55F-5801-121EF44FA0B5}"/>
                </a:ext>
              </a:extLst>
            </p:cNvPr>
            <p:cNvSpPr txBox="1"/>
            <p:nvPr/>
          </p:nvSpPr>
          <p:spPr>
            <a:xfrm>
              <a:off x="4241875" y="1308804"/>
              <a:ext cx="2592000" cy="15901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000" b="1">
                  <a:solidFill>
                    <a:srgbClr val="E74C3C"/>
                  </a:solidFill>
                </a:defRPr>
              </a:pPr>
              <a:r>
                <a:rPr lang="en-US" altLang="ko-KR" dirty="0"/>
                <a:t>1. </a:t>
              </a:r>
              <a:r>
                <a:rPr lang="ko-KR" altLang="en-US" dirty="0"/>
                <a:t>정책 효과 검증</a:t>
              </a:r>
            </a:p>
            <a:p>
              <a:pPr>
                <a:spcAft>
                  <a:spcPts val="8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/>
                <a:t>• </a:t>
              </a:r>
              <a:r>
                <a:rPr lang="ko-KR" altLang="en-US" dirty="0"/>
                <a:t>월세지원</a:t>
              </a:r>
              <a:r>
                <a:rPr lang="en-US" altLang="ko-KR" dirty="0"/>
                <a:t>, </a:t>
              </a:r>
              <a:r>
                <a:rPr lang="ko-KR" altLang="en-US" dirty="0"/>
                <a:t>행복주택 효과 정량화</a:t>
              </a:r>
              <a:br>
                <a:rPr lang="ko-KR" altLang="en-US" dirty="0"/>
              </a:br>
              <a:r>
                <a:rPr lang="en-US" altLang="ko-KR" dirty="0"/>
                <a:t>• </a:t>
              </a:r>
              <a:r>
                <a:rPr lang="ko-KR" altLang="en-US" dirty="0"/>
                <a:t>정책 개선</a:t>
              </a:r>
              <a:r>
                <a:rPr lang="en-US" altLang="ko-KR" dirty="0"/>
                <a:t>/</a:t>
              </a:r>
              <a:r>
                <a:rPr lang="ko-KR" altLang="en-US" dirty="0"/>
                <a:t>확대 근거 도출</a:t>
              </a:r>
            </a:p>
            <a:p>
              <a:pPr>
                <a:defRPr sz="1000" b="1">
                  <a:solidFill>
                    <a:srgbClr val="E74C3C"/>
                  </a:solidFill>
                </a:defRPr>
              </a:pPr>
              <a:r>
                <a:rPr lang="en-US" altLang="ko-KR" dirty="0"/>
                <a:t>2. </a:t>
              </a:r>
              <a:r>
                <a:rPr lang="ko-KR" altLang="en-US" dirty="0"/>
                <a:t>최적 정책 조합 도출</a:t>
              </a:r>
            </a:p>
            <a:p>
              <a:pPr>
                <a:spcAft>
                  <a:spcPts val="800"/>
                </a:spcAft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/>
                <a:t>• </a:t>
              </a:r>
              <a:r>
                <a:rPr lang="ko-KR" altLang="en-US" dirty="0"/>
                <a:t>시나리오별 효과 비교</a:t>
              </a:r>
              <a:br>
                <a:rPr lang="ko-KR" altLang="en-US" dirty="0"/>
              </a:br>
              <a:r>
                <a:rPr lang="en-US" altLang="ko-KR" dirty="0"/>
                <a:t>• </a:t>
              </a:r>
              <a:r>
                <a:rPr lang="ko-KR" altLang="en-US" dirty="0"/>
                <a:t>비용 대비 효과</a:t>
              </a:r>
              <a:r>
                <a:rPr lang="en-US" altLang="ko-KR" dirty="0"/>
                <a:t>(ROI) </a:t>
              </a:r>
              <a:r>
                <a:rPr lang="ko-KR" altLang="en-US" dirty="0"/>
                <a:t>분석</a:t>
              </a:r>
            </a:p>
            <a:p>
              <a:pPr>
                <a:defRPr sz="1000" b="1">
                  <a:solidFill>
                    <a:srgbClr val="E74C3C"/>
                  </a:solidFill>
                </a:defRPr>
              </a:pPr>
              <a:r>
                <a:rPr lang="en-US" altLang="ko-KR" dirty="0"/>
                <a:t>3. </a:t>
              </a:r>
              <a:r>
                <a:rPr lang="ko-KR" altLang="en-US" dirty="0"/>
                <a:t>목표 달성 경로 제시</a:t>
              </a:r>
            </a:p>
            <a:p>
              <a:pPr>
                <a:defRPr sz="900">
                  <a:solidFill>
                    <a:srgbClr val="666666"/>
                  </a:solidFill>
                </a:defRPr>
              </a:pPr>
              <a:r>
                <a:rPr lang="en-US" altLang="ko-KR" dirty="0"/>
                <a:t>• </a:t>
              </a:r>
              <a:r>
                <a:rPr lang="ko-KR" altLang="en-US" dirty="0" err="1"/>
                <a:t>정착률</a:t>
              </a:r>
              <a:r>
                <a:rPr lang="ko-KR" altLang="en-US" dirty="0"/>
                <a:t> </a:t>
              </a:r>
              <a:r>
                <a:rPr lang="en-US" altLang="ko-KR" dirty="0"/>
                <a:t>62%→78% </a:t>
              </a:r>
              <a:r>
                <a:rPr lang="ko-KR" altLang="en-US" dirty="0"/>
                <a:t>달성 시나리오</a:t>
              </a:r>
              <a:br>
                <a:rPr lang="ko-KR" altLang="en-US" dirty="0"/>
              </a:br>
              <a:r>
                <a:rPr lang="en-US" altLang="ko-KR" dirty="0"/>
                <a:t>• </a:t>
              </a:r>
              <a:r>
                <a:rPr lang="ko-KR" altLang="en-US" dirty="0"/>
                <a:t>단계별 정책 로드맵 수립</a:t>
              </a:r>
            </a:p>
          </p:txBody>
        </p:sp>
        <p:sp>
          <p:nvSpPr>
            <p:cNvPr id="21" name="Rounded Rectangle 21">
              <a:extLst>
                <a:ext uri="{FF2B5EF4-FFF2-40B4-BE49-F238E27FC236}">
                  <a16:creationId xmlns:a16="http://schemas.microsoft.com/office/drawing/2014/main" id="{33405418-392E-95C9-A525-682994275005}"/>
                </a:ext>
              </a:extLst>
            </p:cNvPr>
            <p:cNvSpPr/>
            <p:nvPr/>
          </p:nvSpPr>
          <p:spPr>
            <a:xfrm>
              <a:off x="4102194" y="1124769"/>
              <a:ext cx="3435012" cy="1958250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ea typeface="KoPub돋움체 Bold" panose="00000800000000000000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0C817F7-28DD-528C-16FA-16A09130CFC6}"/>
              </a:ext>
            </a:extLst>
          </p:cNvPr>
          <p:cNvGrpSpPr/>
          <p:nvPr/>
        </p:nvGrpSpPr>
        <p:grpSpPr>
          <a:xfrm>
            <a:off x="655556" y="9268964"/>
            <a:ext cx="6464462" cy="1145957"/>
            <a:chOff x="655556" y="9648918"/>
            <a:chExt cx="6464462" cy="1145957"/>
          </a:xfrm>
        </p:grpSpPr>
        <p:sp>
          <p:nvSpPr>
            <p:cNvPr id="32" name="사각형: 둥근 한쪽 모서리 36">
              <a:extLst>
                <a:ext uri="{FF2B5EF4-FFF2-40B4-BE49-F238E27FC236}">
                  <a16:creationId xmlns:a16="http://schemas.microsoft.com/office/drawing/2014/main" id="{F1555BDF-108A-13AC-3FB9-F2215F75A4AA}"/>
                </a:ext>
              </a:extLst>
            </p:cNvPr>
            <p:cNvSpPr/>
            <p:nvPr/>
          </p:nvSpPr>
          <p:spPr bwMode="auto">
            <a:xfrm>
              <a:off x="655556" y="9800276"/>
              <a:ext cx="6464462" cy="861774"/>
            </a:xfrm>
            <a:prstGeom prst="round1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003668"/>
              </a:solidFill>
              <a:prstDash val="solid"/>
              <a:headEnd/>
              <a:tailEnd/>
            </a:ln>
            <a:effectLst>
              <a:outerShdw blurRad="177800" dist="101600" dir="5400000" sx="94000" sy="94000" algn="t" rotWithShape="0">
                <a:srgbClr val="002060">
                  <a:alpha val="10000"/>
                </a:srgbClr>
              </a:outerShdw>
            </a:effectLst>
          </p:spPr>
          <p:txBody>
            <a:bodyPr lIns="216000" tIns="72000" rIns="216000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lvl="0" defTabSz="995569" fontAlgn="ctr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defRPr/>
              </a:pPr>
              <a:endParaRPr lang="ko-KR" altLang="en-US" sz="1200" kern="0" spc="-90" dirty="0">
                <a:solidFill>
                  <a:srgbClr val="1067B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33" name="사각형: 둥근 한쪽 모서리 37">
              <a:extLst>
                <a:ext uri="{FF2B5EF4-FFF2-40B4-BE49-F238E27FC236}">
                  <a16:creationId xmlns:a16="http://schemas.microsoft.com/office/drawing/2014/main" id="{45A12B2A-9C9B-A1D3-B4F7-9C4BB010DF05}"/>
                </a:ext>
              </a:extLst>
            </p:cNvPr>
            <p:cNvSpPr/>
            <p:nvPr/>
          </p:nvSpPr>
          <p:spPr bwMode="auto">
            <a:xfrm>
              <a:off x="841990" y="9648918"/>
              <a:ext cx="899740" cy="305494"/>
            </a:xfrm>
            <a:prstGeom prst="round1Rect">
              <a:avLst>
                <a:gd name="adj" fmla="val 20091"/>
              </a:avLst>
            </a:prstGeom>
            <a:solidFill>
              <a:srgbClr val="003668"/>
            </a:solidFill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vert="horz" lIns="40126" tIns="0" rIns="40126" bIns="0" rtlCol="0" anchor="ctr">
              <a:scene3d>
                <a:camera prst="orthographicFront"/>
                <a:lightRig rig="threePt" dir="t"/>
              </a:scene3d>
              <a:sp3d contourW="1270"/>
            </a:bodyPr>
            <a:lstStyle/>
            <a:p>
              <a:pPr marL="0" marR="0" lvl="0" indent="0" algn="ctr" defTabSz="995569" rtl="0" eaLnBrk="1" fontAlgn="ctr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10000"/>
                </a:spcAft>
                <a:buClr>
                  <a:srgbClr val="000000">
                    <a:lumMod val="75000"/>
                    <a:lumOff val="25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Bold" panose="00000800000000000000" pitchFamily="2" charset="-127"/>
                  <a:cs typeface="Poppins SemiBold" panose="00000700000000000000" pitchFamily="50" charset="0"/>
                </a:rPr>
                <a:t>Key Point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Bold" panose="00000800000000000000" pitchFamily="2" charset="-127"/>
                <a:cs typeface="Poppins SemiBold" panose="00000700000000000000" pitchFamily="50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40E26BA-7993-B441-E8E6-8EC25B67DE7E}"/>
                </a:ext>
              </a:extLst>
            </p:cNvPr>
            <p:cNvSpPr txBox="1"/>
            <p:nvPr/>
          </p:nvSpPr>
          <p:spPr>
            <a:xfrm>
              <a:off x="807792" y="9933101"/>
              <a:ext cx="6312226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000">
                  <a:solidFill>
                    <a:srgbClr val="666666"/>
                  </a:solidFill>
                </a:defRPr>
              </a:pPr>
              <a:r>
                <a:rPr lang="ko-KR" altLang="en-US" dirty="0"/>
                <a:t>청년 유입 현황과 </a:t>
              </a:r>
              <a:r>
                <a:rPr lang="ko-KR" altLang="en-US" dirty="0" err="1"/>
                <a:t>정착률</a:t>
              </a:r>
              <a:r>
                <a:rPr lang="ko-KR" altLang="en-US" dirty="0"/>
                <a:t> 분석을 통해 </a:t>
              </a:r>
              <a:r>
                <a:rPr lang="en-US" altLang="ko-KR" dirty="0"/>
                <a:t>"</a:t>
              </a:r>
              <a:r>
                <a:rPr lang="ko-KR" altLang="en-US" dirty="0"/>
                <a:t>어디서</a:t>
              </a:r>
              <a:r>
                <a:rPr lang="en-US" altLang="ko-KR" dirty="0"/>
                <a:t>, </a:t>
              </a:r>
              <a:r>
                <a:rPr lang="ko-KR" altLang="en-US" dirty="0"/>
                <a:t>언제</a:t>
              </a:r>
              <a:r>
                <a:rPr lang="en-US" altLang="ko-KR" dirty="0"/>
                <a:t>" </a:t>
              </a:r>
              <a:r>
                <a:rPr lang="ko-KR" altLang="en-US" dirty="0"/>
                <a:t>청년이 이탈하는지 파악하고</a:t>
              </a:r>
              <a:r>
                <a:rPr lang="en-US" altLang="ko-KR" dirty="0"/>
                <a:t>, </a:t>
              </a:r>
              <a:r>
                <a:rPr lang="ko-KR" altLang="en-US" dirty="0"/>
                <a:t>선제적 정착 지원 정책의 타이밍과 대상을 결정합니다</a:t>
              </a:r>
              <a:r>
                <a:rPr lang="en-US" altLang="ko-KR" dirty="0"/>
                <a:t>.</a:t>
              </a:r>
            </a:p>
            <a:p>
              <a:pPr>
                <a:defRPr sz="1000">
                  <a:solidFill>
                    <a:srgbClr val="666666"/>
                  </a:solidFill>
                </a:defRPr>
              </a:pPr>
              <a:r>
                <a:rPr lang="ko-KR" altLang="en-US" dirty="0"/>
                <a:t>인프라 갭 분석과 정책 효과 시뮬레이션을 통해 </a:t>
              </a:r>
              <a:r>
                <a:rPr lang="en-US" altLang="ko-KR" dirty="0"/>
                <a:t>"</a:t>
              </a:r>
              <a:r>
                <a:rPr lang="ko-KR" altLang="en-US" dirty="0"/>
                <a:t>무엇을</a:t>
              </a:r>
              <a:r>
                <a:rPr lang="en-US" altLang="ko-KR" dirty="0"/>
                <a:t>, </a:t>
              </a:r>
              <a:r>
                <a:rPr lang="ko-KR" altLang="en-US" dirty="0"/>
                <a:t>얼마나</a:t>
              </a:r>
              <a:r>
                <a:rPr lang="en-US" altLang="ko-KR" dirty="0"/>
                <a:t>" </a:t>
              </a:r>
              <a:r>
                <a:rPr lang="ko-KR" altLang="en-US" dirty="0"/>
                <a:t>투자해야 하는지 근거를 제시하고</a:t>
              </a:r>
              <a:r>
                <a:rPr lang="en-US" altLang="ko-KR" dirty="0"/>
                <a:t>, </a:t>
              </a:r>
              <a:r>
                <a:rPr lang="ko-KR" altLang="en-US" dirty="0"/>
                <a:t>정책 목표 달성 경로를 수립합니다</a:t>
              </a:r>
              <a:r>
                <a:rPr lang="en-US" altLang="ko-KR" dirty="0"/>
                <a:t>.</a:t>
              </a:r>
            </a:p>
            <a:p>
              <a:pPr>
                <a:defRPr sz="1000">
                  <a:solidFill>
                    <a:srgbClr val="666666"/>
                  </a:solidFill>
                </a:defRPr>
              </a:pPr>
              <a:endParaRPr lang="en-US" altLang="ko-KR" dirty="0"/>
            </a:p>
          </p:txBody>
        </p:sp>
      </p:grpSp>
      <p:pic>
        <p:nvPicPr>
          <p:cNvPr id="2" name="Picture 6" descr="시각화_4_정책효과분석.png">
            <a:extLst>
              <a:ext uri="{FF2B5EF4-FFF2-40B4-BE49-F238E27FC236}">
                <a16:creationId xmlns:a16="http://schemas.microsoft.com/office/drawing/2014/main" id="{09E67752-D928-160A-453D-97EE484ED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3069"/>
            <a:ext cx="3990273" cy="1728282"/>
          </a:xfrm>
          <a:prstGeom prst="rect">
            <a:avLst/>
          </a:prstGeom>
        </p:spPr>
      </p:pic>
      <p:pic>
        <p:nvPicPr>
          <p:cNvPr id="5" name="그림 4" descr="텍스트, 도표, 평면도, 지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B9FFA0A-CF36-8D6D-19D5-5E15DA871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19" y="4091742"/>
            <a:ext cx="7338687" cy="474147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9D3BF7F-D9BE-E7EF-7A9C-4B9B24FC383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85" y="3688123"/>
            <a:ext cx="243840" cy="2438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C3C1F2-7FDD-A40A-E208-15E65AA00F41}"/>
              </a:ext>
            </a:extLst>
          </p:cNvPr>
          <p:cNvSpPr txBox="1"/>
          <p:nvPr/>
        </p:nvSpPr>
        <p:spPr>
          <a:xfrm>
            <a:off x="440925" y="3716676"/>
            <a:ext cx="6522094" cy="1867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ko-KR" altLang="en-US" sz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F559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</a:rPr>
              <a:t>예상 시각화 대시보드</a:t>
            </a:r>
          </a:p>
        </p:txBody>
      </p:sp>
    </p:spTree>
    <p:extLst>
      <p:ext uri="{BB962C8B-B14F-4D97-AF65-F5344CB8AC3E}">
        <p14:creationId xmlns:p14="http://schemas.microsoft.com/office/powerpoint/2010/main" val="1915765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3D0162-B029-C80D-6413-89C4EBB17E1D}"/>
              </a:ext>
            </a:extLst>
          </p:cNvPr>
          <p:cNvSpPr txBox="1"/>
          <p:nvPr/>
        </p:nvSpPr>
        <p:spPr>
          <a:xfrm>
            <a:off x="-2096711" y="200932"/>
            <a:ext cx="2298842" cy="38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4" b="1" dirty="0"/>
              <a:t>시각화 및 활용방안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865B0A7-3E56-5B9D-7796-56638DDDC874}"/>
              </a:ext>
            </a:extLst>
          </p:cNvPr>
          <p:cNvGrpSpPr/>
          <p:nvPr/>
        </p:nvGrpSpPr>
        <p:grpSpPr>
          <a:xfrm>
            <a:off x="292100" y="581677"/>
            <a:ext cx="6481763" cy="285189"/>
            <a:chOff x="539750" y="2625603"/>
            <a:chExt cx="6481763" cy="285189"/>
          </a:xfrm>
        </p:grpSpPr>
        <p:sp>
          <p:nvSpPr>
            <p:cNvPr id="3" name="모서리가 둥근 직사각형 6">
              <a:extLst>
                <a:ext uri="{FF2B5EF4-FFF2-40B4-BE49-F238E27FC236}">
                  <a16:creationId xmlns:a16="http://schemas.microsoft.com/office/drawing/2014/main" id="{4A9213B4-8F3D-3A2E-2829-A80497C979D5}"/>
                </a:ext>
              </a:extLst>
            </p:cNvPr>
            <p:cNvSpPr/>
            <p:nvPr/>
          </p:nvSpPr>
          <p:spPr bwMode="gray">
            <a:xfrm>
              <a:off x="662749" y="2644370"/>
              <a:ext cx="6358764" cy="247657"/>
            </a:xfrm>
            <a:prstGeom prst="roundRect">
              <a:avLst>
                <a:gd name="adj" fmla="val 0"/>
              </a:avLst>
            </a:prstGeom>
            <a:solidFill>
              <a:srgbClr val="003668"/>
            </a:solidFill>
            <a:ln w="38100" cap="flat" cmpd="sng" algn="ctr">
              <a:noFill/>
              <a:prstDash val="solid"/>
            </a:ln>
            <a:effectLst/>
          </p:spPr>
          <p:txBody>
            <a:bodyPr wrap="none" lIns="252000" rIns="0" rtlCol="0" anchor="ctr"/>
            <a:lstStyle/>
            <a:p>
              <a:pPr defTabSz="995334" fontAlgn="base">
                <a:spcBef>
                  <a:spcPct val="0"/>
                </a:spcBef>
                <a:spcAft>
                  <a:spcPts val="200"/>
                </a:spcAft>
                <a:buSzPct val="110000"/>
                <a:defRPr/>
              </a:pPr>
              <a:r>
                <a:rPr kumimoji="1" lang="ko-KR" altLang="en-US" sz="1200" kern="0" dirty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prstClr val="white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  <a:cs typeface="가는각진제목체" pitchFamily="18" charset="-127"/>
                </a:rPr>
                <a:t>시각화 및 활용 방안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8808C474-32E0-FF25-2385-6AED7452BE95}"/>
                </a:ext>
              </a:extLst>
            </p:cNvPr>
            <p:cNvGrpSpPr/>
            <p:nvPr/>
          </p:nvGrpSpPr>
          <p:grpSpPr>
            <a:xfrm>
              <a:off x="539750" y="2625603"/>
              <a:ext cx="374060" cy="285189"/>
              <a:chOff x="479482" y="2369078"/>
              <a:chExt cx="374060" cy="285189"/>
            </a:xfrm>
          </p:grpSpPr>
          <p:sp>
            <p:nvSpPr>
              <p:cNvPr id="6" name="직각 삼각형 171">
                <a:extLst>
                  <a:ext uri="{FF2B5EF4-FFF2-40B4-BE49-F238E27FC236}">
                    <a16:creationId xmlns:a16="http://schemas.microsoft.com/office/drawing/2014/main" id="{319F9467-2101-3D79-92BE-4084D04E330E}"/>
                  </a:ext>
                </a:extLst>
              </p:cNvPr>
              <p:cNvSpPr/>
              <p:nvPr/>
            </p:nvSpPr>
            <p:spPr bwMode="gray">
              <a:xfrm>
                <a:off x="600516" y="2371730"/>
                <a:ext cx="253026" cy="259003"/>
              </a:xfrm>
              <a:custGeom>
                <a:avLst/>
                <a:gdLst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518668 w 518668"/>
                  <a:gd name="connsiteY2" fmla="*/ 672046 h 672046"/>
                  <a:gd name="connsiteX3" fmla="*/ 0 w 518668"/>
                  <a:gd name="connsiteY3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269058 w 518668"/>
                  <a:gd name="connsiteY2" fmla="*/ 35208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72046 h 672046"/>
                  <a:gd name="connsiteX1" fmla="*/ 0 w 518668"/>
                  <a:gd name="connsiteY1" fmla="*/ 0 h 672046"/>
                  <a:gd name="connsiteX2" fmla="*/ 364308 w 518668"/>
                  <a:gd name="connsiteY2" fmla="*/ 167939 h 672046"/>
                  <a:gd name="connsiteX3" fmla="*/ 518668 w 518668"/>
                  <a:gd name="connsiteY3" fmla="*/ 672046 h 672046"/>
                  <a:gd name="connsiteX4" fmla="*/ 0 w 518668"/>
                  <a:gd name="connsiteY4" fmla="*/ 672046 h 6720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364308 w 518668"/>
                  <a:gd name="connsiteY2" fmla="*/ 19333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7364 w 518668"/>
                  <a:gd name="connsiteY2" fmla="*/ 174289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7111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  <a:gd name="connsiteX0" fmla="*/ 0 w 518668"/>
                  <a:gd name="connsiteY0" fmla="*/ 697446 h 697446"/>
                  <a:gd name="connsiteX1" fmla="*/ 0 w 518668"/>
                  <a:gd name="connsiteY1" fmla="*/ 0 h 697446"/>
                  <a:gd name="connsiteX2" fmla="*/ 284616 w 518668"/>
                  <a:gd name="connsiteY2" fmla="*/ 164764 h 697446"/>
                  <a:gd name="connsiteX3" fmla="*/ 518668 w 518668"/>
                  <a:gd name="connsiteY3" fmla="*/ 697446 h 697446"/>
                  <a:gd name="connsiteX4" fmla="*/ 0 w 518668"/>
                  <a:gd name="connsiteY4" fmla="*/ 697446 h 697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8668" h="697446">
                    <a:moveTo>
                      <a:pt x="0" y="697446"/>
                    </a:moveTo>
                    <a:lnTo>
                      <a:pt x="0" y="0"/>
                    </a:lnTo>
                    <a:lnTo>
                      <a:pt x="284616" y="164764"/>
                    </a:lnTo>
                    <a:lnTo>
                      <a:pt x="518668" y="697446"/>
                    </a:lnTo>
                    <a:lnTo>
                      <a:pt x="0" y="697446"/>
                    </a:lnTo>
                    <a:close/>
                  </a:path>
                </a:pathLst>
              </a:custGeom>
              <a:solidFill>
                <a:sysClr val="windowText" lastClr="000000">
                  <a:alpha val="30196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endParaRPr>
              </a:p>
            </p:txBody>
          </p:sp>
          <p:sp>
            <p:nvSpPr>
              <p:cNvPr id="7" name="육각형 6">
                <a:extLst>
                  <a:ext uri="{FF2B5EF4-FFF2-40B4-BE49-F238E27FC236}">
                    <a16:creationId xmlns:a16="http://schemas.microsoft.com/office/drawing/2014/main" id="{76DD8599-B131-3878-5B0B-C8BB09DF2FF8}"/>
                  </a:ext>
                </a:extLst>
              </p:cNvPr>
              <p:cNvSpPr/>
              <p:nvPr/>
            </p:nvSpPr>
            <p:spPr bwMode="gray">
              <a:xfrm rot="16200000" flipH="1">
                <a:off x="462417" y="2386143"/>
                <a:ext cx="285189" cy="251060"/>
              </a:xfrm>
              <a:prstGeom prst="hexagon">
                <a:avLst>
                  <a:gd name="adj" fmla="val 26897"/>
                  <a:gd name="vf" fmla="val 115470"/>
                </a:avLst>
              </a:prstGeom>
              <a:solidFill>
                <a:srgbClr val="003668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37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300" b="0" i="0" u="none" strike="noStrike" kern="0" cap="none" spc="0" normalizeH="0" baseline="0" noProof="0">
                  <a:ln>
                    <a:solidFill>
                      <a:srgbClr val="ADADA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itchFamily="18" charset="-127"/>
                  <a:ea typeface="KoPub돋움체 Bold" pitchFamily="18" charset="-127"/>
                  <a:cs typeface="+mn-cs"/>
                </a:endParaRPr>
              </a:p>
            </p:txBody>
          </p:sp>
          <p:pic>
            <p:nvPicPr>
              <p:cNvPr id="8" name="Picture 2" descr="I:\Users\Administrator\Desktop\Vector Smart Object1.png">
                <a:extLst>
                  <a:ext uri="{FF2B5EF4-FFF2-40B4-BE49-F238E27FC236}">
                    <a16:creationId xmlns:a16="http://schemas.microsoft.com/office/drawing/2014/main" id="{AB76CA04-EE30-C1AD-DA35-0E85A83B5A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 bwMode="gray">
              <a:xfrm>
                <a:off x="554247" y="2450706"/>
                <a:ext cx="124607" cy="1170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B316AE0-CECF-B297-6D31-5A6784AAF801}"/>
              </a:ext>
            </a:extLst>
          </p:cNvPr>
          <p:cNvGrpSpPr/>
          <p:nvPr/>
        </p:nvGrpSpPr>
        <p:grpSpPr>
          <a:xfrm>
            <a:off x="376531" y="1275252"/>
            <a:ext cx="6435899" cy="2007620"/>
            <a:chOff x="572260" y="3442194"/>
            <a:chExt cx="6435899" cy="200762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B565EF48-2A3D-07C2-DCEB-0E66A0C70DAE}"/>
                </a:ext>
              </a:extLst>
            </p:cNvPr>
            <p:cNvSpPr/>
            <p:nvPr/>
          </p:nvSpPr>
          <p:spPr>
            <a:xfrm>
              <a:off x="572261" y="3541743"/>
              <a:ext cx="3107926" cy="19080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rgbClr val="1DACC9">
                      <a:alpha val="0"/>
                    </a:srgbClr>
                  </a:solidFill>
                </a:ln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3" name="한쪽 모서리가 둥근 사각형 1">
              <a:extLst>
                <a:ext uri="{FF2B5EF4-FFF2-40B4-BE49-F238E27FC236}">
                  <a16:creationId xmlns:a16="http://schemas.microsoft.com/office/drawing/2014/main" id="{B8ED81E5-060D-A090-71A5-36D23FC22B16}"/>
                </a:ext>
              </a:extLst>
            </p:cNvPr>
            <p:cNvSpPr/>
            <p:nvPr/>
          </p:nvSpPr>
          <p:spPr bwMode="auto">
            <a:xfrm>
              <a:off x="572260" y="3442194"/>
              <a:ext cx="3112594" cy="307412"/>
            </a:xfrm>
            <a:prstGeom prst="round2SameRect">
              <a:avLst/>
            </a:prstGeom>
            <a:solidFill>
              <a:srgbClr val="0027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36625">
                <a:buClr>
                  <a:srgbClr val="00549E"/>
                </a:buClr>
              </a:pPr>
              <a:r>
                <a:rPr kumimoji="1" lang="ko-KR" altLang="en-US" sz="1050" kern="0" spc="-50" dirty="0" err="1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읍면동별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 전입</a:t>
              </a:r>
              <a:r>
                <a:rPr kumimoji="1" lang="en-US" altLang="ko-KR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/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전출 현황 </a:t>
              </a:r>
              <a:r>
                <a:rPr kumimoji="1" lang="en-US" altLang="ko-KR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-&gt; 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유입 집중 지역 파악 </a:t>
              </a: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D11148A-8719-CBA9-25AF-20904EAFE4FE}"/>
                </a:ext>
              </a:extLst>
            </p:cNvPr>
            <p:cNvSpPr/>
            <p:nvPr/>
          </p:nvSpPr>
          <p:spPr>
            <a:xfrm>
              <a:off x="3895566" y="3541743"/>
              <a:ext cx="3107926" cy="19080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rgbClr val="1DACC9">
                      <a:alpha val="0"/>
                    </a:srgbClr>
                  </a:solidFill>
                </a:ln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15" name="한쪽 모서리가 둥근 사각형 1">
              <a:extLst>
                <a:ext uri="{FF2B5EF4-FFF2-40B4-BE49-F238E27FC236}">
                  <a16:creationId xmlns:a16="http://schemas.microsoft.com/office/drawing/2014/main" id="{764D5AF4-5EF5-C16B-83B8-806FCF7DAD87}"/>
                </a:ext>
              </a:extLst>
            </p:cNvPr>
            <p:cNvSpPr/>
            <p:nvPr/>
          </p:nvSpPr>
          <p:spPr bwMode="auto">
            <a:xfrm>
              <a:off x="3895565" y="3442194"/>
              <a:ext cx="3112594" cy="307412"/>
            </a:xfrm>
            <a:prstGeom prst="round2SameRect">
              <a:avLst/>
            </a:prstGeom>
            <a:solidFill>
              <a:srgbClr val="0027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36625">
                <a:buClr>
                  <a:srgbClr val="00549E"/>
                </a:buClr>
              </a:pP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연령대별 </a:t>
              </a:r>
              <a:r>
                <a:rPr kumimoji="1" lang="ko-KR" altLang="en-US" sz="1050" kern="0" spc="-50" dirty="0" err="1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정착률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 분석 </a:t>
              </a:r>
              <a:r>
                <a:rPr kumimoji="1" lang="en-US" altLang="ko-KR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-&gt; 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이탈 위험 시점 도출</a:t>
              </a:r>
            </a:p>
          </p:txBody>
        </p:sp>
      </p:grpSp>
      <p:sp>
        <p:nvSpPr>
          <p:cNvPr id="20" name="Rectangle 1">
            <a:extLst>
              <a:ext uri="{FF2B5EF4-FFF2-40B4-BE49-F238E27FC236}">
                <a16:creationId xmlns:a16="http://schemas.microsoft.com/office/drawing/2014/main" id="{BE310A53-5D12-C726-5E48-01F053F38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5575" cy="457200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3958" rIns="0" bIns="5395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onaco"/>
              </a:rPr>
              <a:t>→</a:t>
            </a:r>
            <a:r>
              <a:rPr kumimoji="0" lang="ko-KR" altLang="ko-KR" sz="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44E2C71C-4470-D672-328F-6E49A85E3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7775575" cy="457200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3958" rIns="0" bIns="5395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onaco"/>
              </a:rPr>
              <a:t>→</a:t>
            </a:r>
            <a:r>
              <a:rPr kumimoji="0" lang="ko-KR" altLang="ko-KR" sz="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그림 9" descr="텍스트, 스크린샷, 그래프, 라인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1013992-C56E-DCB8-AAE5-30A0D6802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19" y="1657990"/>
            <a:ext cx="2948200" cy="1676400"/>
          </a:xfrm>
          <a:prstGeom prst="rect">
            <a:avLst/>
          </a:prstGeom>
        </p:spPr>
      </p:pic>
      <p:pic>
        <p:nvPicPr>
          <p:cNvPr id="25" name="그림 24" descr="텍스트, 라인, 스크린샷, 그래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37FBA3B-EA33-08E7-1A15-34ED5FC0DE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159" y="1692154"/>
            <a:ext cx="2268642" cy="1512428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7F9021BE-AB9F-4DE5-B609-A7DC4A5BA19E}"/>
              </a:ext>
            </a:extLst>
          </p:cNvPr>
          <p:cNvGrpSpPr/>
          <p:nvPr/>
        </p:nvGrpSpPr>
        <p:grpSpPr>
          <a:xfrm>
            <a:off x="481886" y="3532677"/>
            <a:ext cx="6435899" cy="2007620"/>
            <a:chOff x="572260" y="3442194"/>
            <a:chExt cx="6435899" cy="2007620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579B0C0B-F1AE-11D3-6C3A-E1D366A54A10}"/>
                </a:ext>
              </a:extLst>
            </p:cNvPr>
            <p:cNvSpPr/>
            <p:nvPr/>
          </p:nvSpPr>
          <p:spPr>
            <a:xfrm>
              <a:off x="572261" y="3541743"/>
              <a:ext cx="3107926" cy="19080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rgbClr val="1DACC9">
                      <a:alpha val="0"/>
                    </a:srgbClr>
                  </a:solidFill>
                </a:ln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28" name="한쪽 모서리가 둥근 사각형 1">
              <a:extLst>
                <a:ext uri="{FF2B5EF4-FFF2-40B4-BE49-F238E27FC236}">
                  <a16:creationId xmlns:a16="http://schemas.microsoft.com/office/drawing/2014/main" id="{E45CD8FD-CB8A-D131-9708-FF9B70385C1E}"/>
                </a:ext>
              </a:extLst>
            </p:cNvPr>
            <p:cNvSpPr/>
            <p:nvPr/>
          </p:nvSpPr>
          <p:spPr bwMode="auto">
            <a:xfrm>
              <a:off x="572260" y="3442194"/>
              <a:ext cx="3112594" cy="307412"/>
            </a:xfrm>
            <a:prstGeom prst="round2SameRect">
              <a:avLst/>
            </a:prstGeom>
            <a:solidFill>
              <a:srgbClr val="0027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36625">
                <a:buClr>
                  <a:srgbClr val="00549E"/>
                </a:buClr>
              </a:pPr>
              <a:r>
                <a:rPr kumimoji="1" lang="ko-KR" altLang="en-US" sz="1050" kern="0" spc="-50" dirty="0" err="1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음면동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 </a:t>
              </a:r>
              <a:r>
                <a:rPr kumimoji="1" lang="en-US" altLang="ko-KR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x 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인프라 수급 분석 </a:t>
              </a:r>
              <a:r>
                <a:rPr kumimoji="1" lang="en-US" altLang="ko-KR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-&gt; 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투자 우선순위 도출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754DDCF3-3768-EAD6-E79C-B02DF270469C}"/>
                </a:ext>
              </a:extLst>
            </p:cNvPr>
            <p:cNvSpPr/>
            <p:nvPr/>
          </p:nvSpPr>
          <p:spPr>
            <a:xfrm>
              <a:off x="3895566" y="3541743"/>
              <a:ext cx="3107926" cy="19080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rgbClr val="1DACC9">
                      <a:alpha val="0"/>
                    </a:srgbClr>
                  </a:solidFill>
                </a:ln>
                <a:latin typeface="KoPub돋움체 Medium" panose="00000600000000000000" pitchFamily="2" charset="-127"/>
                <a:ea typeface="KoPub돋움체 Medium" panose="00000600000000000000" pitchFamily="2" charset="-127"/>
              </a:endParaRPr>
            </a:p>
          </p:txBody>
        </p:sp>
        <p:sp>
          <p:nvSpPr>
            <p:cNvPr id="30" name="한쪽 모서리가 둥근 사각형 1">
              <a:extLst>
                <a:ext uri="{FF2B5EF4-FFF2-40B4-BE49-F238E27FC236}">
                  <a16:creationId xmlns:a16="http://schemas.microsoft.com/office/drawing/2014/main" id="{AF8E62BE-E8AA-14C2-9DAB-F6D0AEDEDF30}"/>
                </a:ext>
              </a:extLst>
            </p:cNvPr>
            <p:cNvSpPr/>
            <p:nvPr/>
          </p:nvSpPr>
          <p:spPr bwMode="auto">
            <a:xfrm>
              <a:off x="3895565" y="3442194"/>
              <a:ext cx="3112594" cy="307412"/>
            </a:xfrm>
            <a:prstGeom prst="round2SameRect">
              <a:avLst/>
            </a:prstGeom>
            <a:solidFill>
              <a:srgbClr val="0027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36625">
                <a:buClr>
                  <a:srgbClr val="00549E"/>
                </a:buClr>
              </a:pP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정책별 효과 </a:t>
              </a:r>
              <a:r>
                <a:rPr kumimoji="1" lang="en-US" altLang="ko-KR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+ 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시나리오 </a:t>
              </a:r>
              <a:r>
                <a:rPr kumimoji="1" lang="en-US" altLang="ko-KR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-&gt; </a:t>
              </a:r>
              <a:r>
                <a:rPr kumimoji="1" lang="ko-KR" altLang="en-US" sz="1050" kern="0" spc="-50" dirty="0">
                  <a:ln>
                    <a:solidFill>
                      <a:srgbClr val="1DACC9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KoPubWorld돋움체 Medium" panose="00000600000000000000" pitchFamily="2" charset="-127"/>
                </a:rPr>
                <a:t>정책 의사결정 지원</a:t>
              </a:r>
            </a:p>
          </p:txBody>
        </p:sp>
      </p:grpSp>
      <p:pic>
        <p:nvPicPr>
          <p:cNvPr id="34" name="그림 33" descr="텍스트, 스크린샷, 사각형, 직사각형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733850B-C959-3101-FC12-EBEDE1881B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33" y="3949579"/>
            <a:ext cx="1977547" cy="1514218"/>
          </a:xfrm>
          <a:prstGeom prst="rect">
            <a:avLst/>
          </a:prstGeom>
        </p:spPr>
      </p:pic>
      <p:pic>
        <p:nvPicPr>
          <p:cNvPr id="36" name="그림 35" descr="텍스트, 스크린샷, 도표, 번호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7D19E37-E4A3-82C7-DC2A-37060A8E7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523" y="4069306"/>
            <a:ext cx="2867019" cy="1241774"/>
          </a:xfrm>
          <a:prstGeom prst="rect">
            <a:avLst/>
          </a:prstGeom>
        </p:spPr>
      </p:pic>
      <p:pic>
        <p:nvPicPr>
          <p:cNvPr id="38" name="그림 37" descr="텍스트, 도표, 평면도, 지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A23379B-3DCC-A6F9-E1E1-92668E71A1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79" y="5790102"/>
            <a:ext cx="7338687" cy="474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04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93B85-01DC-6AC4-C87E-9EF1CFEEF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5B730A-8588-2E08-A7BD-D17F4062177A}"/>
              </a:ext>
            </a:extLst>
          </p:cNvPr>
          <p:cNvSpPr txBox="1"/>
          <p:nvPr/>
        </p:nvSpPr>
        <p:spPr>
          <a:xfrm>
            <a:off x="-2150533" y="93133"/>
            <a:ext cx="2379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기대 산출물 및 정책 활용</a:t>
            </a:r>
            <a:endParaRPr lang="en-US" altLang="ko-KR" sz="2400" b="1" dirty="0"/>
          </a:p>
          <a:p>
            <a:r>
              <a:rPr lang="en-US" altLang="ko-KR" sz="2400" b="1" dirty="0"/>
              <a:t>(</a:t>
            </a:r>
            <a:r>
              <a:rPr lang="ko-KR" altLang="en-US" sz="2400" b="1" dirty="0"/>
              <a:t>혹시 몰라서</a:t>
            </a:r>
            <a:r>
              <a:rPr lang="en-US" altLang="ko-KR" sz="2400" b="1" dirty="0"/>
              <a:t>)</a:t>
            </a:r>
            <a:endParaRPr lang="ko-KR" altLang="en-US" sz="2400" b="1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35E9C1C3-24DB-49DE-3FD9-70DD20482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512" y="445688"/>
            <a:ext cx="7143750" cy="2095500"/>
          </a:xfrm>
          <a:prstGeom prst="rect">
            <a:avLst/>
          </a:prstGeom>
        </p:spPr>
      </p:pic>
      <p:pic>
        <p:nvPicPr>
          <p:cNvPr id="10" name="그래픽 9">
            <a:extLst>
              <a:ext uri="{FF2B5EF4-FFF2-40B4-BE49-F238E27FC236}">
                <a16:creationId xmlns:a16="http://schemas.microsoft.com/office/drawing/2014/main" id="{DB2C7382-A4A3-46F1-DF46-483067E85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54484" y="7442817"/>
            <a:ext cx="3570883" cy="2856706"/>
          </a:xfrm>
          <a:prstGeom prst="rect">
            <a:avLst/>
          </a:prstGeom>
        </p:spPr>
      </p:pic>
      <p:grpSp>
        <p:nvGrpSpPr>
          <p:cNvPr id="75" name="그룹 74">
            <a:extLst>
              <a:ext uri="{FF2B5EF4-FFF2-40B4-BE49-F238E27FC236}">
                <a16:creationId xmlns:a16="http://schemas.microsoft.com/office/drawing/2014/main" id="{C6A6B3FC-F061-4C37-2CDA-A17512A2337D}"/>
              </a:ext>
            </a:extLst>
          </p:cNvPr>
          <p:cNvGrpSpPr/>
          <p:nvPr/>
        </p:nvGrpSpPr>
        <p:grpSpPr>
          <a:xfrm>
            <a:off x="903883" y="7489031"/>
            <a:ext cx="2667000" cy="2781300"/>
            <a:chOff x="935037" y="5025231"/>
            <a:chExt cx="2667000" cy="2781300"/>
          </a:xfrm>
        </p:grpSpPr>
        <p:grpSp>
          <p:nvGrpSpPr>
            <p:cNvPr id="47" name="그래픽 42">
              <a:extLst>
                <a:ext uri="{FF2B5EF4-FFF2-40B4-BE49-F238E27FC236}">
                  <a16:creationId xmlns:a16="http://schemas.microsoft.com/office/drawing/2014/main" id="{12A44CC3-7DC0-A953-0FAD-0FF315FD0739}"/>
                </a:ext>
              </a:extLst>
            </p:cNvPr>
            <p:cNvGrpSpPr/>
            <p:nvPr/>
          </p:nvGrpSpPr>
          <p:grpSpPr>
            <a:xfrm>
              <a:off x="935037" y="5025231"/>
              <a:ext cx="2667000" cy="1238250"/>
              <a:chOff x="935037" y="5025231"/>
              <a:chExt cx="2667000" cy="1238250"/>
            </a:xfrm>
          </p:grpSpPr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BF43E328-575C-18DB-E48A-28FD10A622E5}"/>
                  </a:ext>
                </a:extLst>
              </p:cNvPr>
              <p:cNvSpPr/>
              <p:nvPr/>
            </p:nvSpPr>
            <p:spPr>
              <a:xfrm>
                <a:off x="935037" y="5025231"/>
                <a:ext cx="2667000" cy="1238250"/>
              </a:xfrm>
              <a:prstGeom prst="rect">
                <a:avLst/>
              </a:prstGeom>
              <a:solidFill>
                <a:srgbClr val="F8F9FA"/>
              </a:solidFill>
              <a:ln w="14288" cap="flat">
                <a:solidFill>
                  <a:srgbClr val="88888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98D5F2B-A6D5-36EE-FE72-1046CB0F9806}"/>
                  </a:ext>
                </a:extLst>
              </p:cNvPr>
              <p:cNvSpPr txBox="1"/>
              <p:nvPr/>
            </p:nvSpPr>
            <p:spPr>
              <a:xfrm>
                <a:off x="986472" y="5064659"/>
                <a:ext cx="1556619" cy="2434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b="1" spc="0" baseline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sym typeface="맑은 고딕"/>
                    <a:rtl val="0"/>
                  </a:rPr>
                  <a:t>시에서</a:t>
                </a:r>
                <a:r>
                  <a:rPr lang="ko-KR" altLang="en-US" sz="825" b="1" spc="0" baseline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b="1" spc="0" baseline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이미</a:t>
                </a:r>
                <a:r>
                  <a:rPr lang="ko-KR" altLang="en-US" sz="825" b="1" spc="0" baseline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b="1" spc="0" baseline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추진</a:t>
                </a:r>
                <a:r>
                  <a:rPr lang="ko-KR" altLang="en-US" sz="825" b="1" spc="0" baseline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b="1" spc="0" baseline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중인</a:t>
                </a:r>
                <a:r>
                  <a:rPr lang="ko-KR" altLang="en-US" sz="825" b="1" spc="0" baseline="0">
                    <a:ln/>
                    <a:solidFill>
                      <a:srgbClr val="333333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900" b="1" spc="0" baseline="0">
                    <a:ln/>
                    <a:solidFill>
                      <a:srgbClr val="333333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사업</a:t>
                </a: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27A6F055-77B0-EAC2-BA2A-7A0083368979}"/>
                  </a:ext>
                </a:extLst>
              </p:cNvPr>
              <p:cNvSpPr/>
              <p:nvPr/>
            </p:nvSpPr>
            <p:spPr>
              <a:xfrm>
                <a:off x="1077912" y="5330031"/>
                <a:ext cx="2381250" cy="9525"/>
              </a:xfrm>
              <a:custGeom>
                <a:avLst/>
                <a:gdLst>
                  <a:gd name="csX0" fmla="*/ 15 w 2381250"/>
                  <a:gd name="csY0" fmla="*/ 55 h 9525"/>
                  <a:gd name="csX1" fmla="*/ 2381265 w 2381250"/>
                  <a:gd name="csY1" fmla="*/ 55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81250" h="9525">
                    <a:moveTo>
                      <a:pt x="15" y="55"/>
                    </a:moveTo>
                    <a:lnTo>
                      <a:pt x="2381265" y="55"/>
                    </a:lnTo>
                  </a:path>
                </a:pathLst>
              </a:custGeom>
              <a:ln w="9525" cap="flat">
                <a:solidFill>
                  <a:srgbClr val="DDDDDD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9683B6B-5A47-268A-F9E8-EA5C96ED967C}"/>
                  </a:ext>
                </a:extLst>
              </p:cNvPr>
              <p:cNvSpPr txBox="1"/>
              <p:nvPr/>
            </p:nvSpPr>
            <p:spPr>
              <a:xfrm>
                <a:off x="1034097" y="5381509"/>
                <a:ext cx="1465615" cy="2054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cs typeface="Arial"/>
                    <a:sym typeface="Arial"/>
                    <a:rtl val="0"/>
                  </a:rPr>
                  <a:t>•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탕정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관련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9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개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사업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: 4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억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6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천만원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5C51093-D643-9D4C-3152-4E3F8A904DA8}"/>
                  </a:ext>
                </a:extLst>
              </p:cNvPr>
              <p:cNvSpPr txBox="1"/>
              <p:nvPr/>
            </p:nvSpPr>
            <p:spPr>
              <a:xfrm>
                <a:off x="1034097" y="5533909"/>
                <a:ext cx="1532127" cy="2054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cs typeface="Arial"/>
                    <a:sym typeface="Arial"/>
                    <a:rtl val="0"/>
                  </a:rPr>
                  <a:t>•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온양원도심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도시재생사업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: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진행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중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8377314-08CD-4FAA-5463-5A14D4D5C3AE}"/>
                  </a:ext>
                </a:extLst>
              </p:cNvPr>
              <p:cNvSpPr txBox="1"/>
              <p:nvPr/>
            </p:nvSpPr>
            <p:spPr>
              <a:xfrm>
                <a:off x="1034097" y="5686309"/>
                <a:ext cx="1365407" cy="2054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cs typeface="Arial"/>
                    <a:sym typeface="Arial"/>
                    <a:rtl val="0"/>
                  </a:rPr>
                  <a:t>•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서북부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교육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·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문화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인프라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확충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9735848-6699-2E82-3F5A-C693969FC489}"/>
                  </a:ext>
                </a:extLst>
              </p:cNvPr>
              <p:cNvSpPr txBox="1"/>
              <p:nvPr/>
            </p:nvSpPr>
            <p:spPr>
              <a:xfrm>
                <a:off x="1034097" y="5838709"/>
                <a:ext cx="1360677" cy="2054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cs typeface="Arial"/>
                    <a:sym typeface="Arial"/>
                    <a:rtl val="0"/>
                  </a:rPr>
                  <a:t>•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균형발전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: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시정연설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핵심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75" spc="0" baseline="0">
                    <a:ln/>
                    <a:solidFill>
                      <a:srgbClr val="555555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방향</a:t>
                </a:r>
              </a:p>
            </p:txBody>
          </p:sp>
          <p:sp>
            <p:nvSpPr>
              <p:cNvPr id="55" name="직사각형 54">
                <a:extLst>
                  <a:ext uri="{FF2B5EF4-FFF2-40B4-BE49-F238E27FC236}">
                    <a16:creationId xmlns:a16="http://schemas.microsoft.com/office/drawing/2014/main" id="{71CEC155-8B20-7982-3C0D-0F44F3402B23}"/>
                  </a:ext>
                </a:extLst>
              </p:cNvPr>
              <p:cNvSpPr/>
              <p:nvPr/>
            </p:nvSpPr>
            <p:spPr>
              <a:xfrm>
                <a:off x="1077912" y="6072981"/>
                <a:ext cx="2381250" cy="142875"/>
              </a:xfrm>
              <a:prstGeom prst="rect">
                <a:avLst/>
              </a:prstGeom>
              <a:solidFill>
                <a:srgbClr val="1A73E8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10A4DB9-B5ED-ADD2-A71F-DC4D95CA5037}"/>
                  </a:ext>
                </a:extLst>
              </p:cNvPr>
              <p:cNvSpPr txBox="1"/>
              <p:nvPr/>
            </p:nvSpPr>
            <p:spPr>
              <a:xfrm>
                <a:off x="1793883" y="6049101"/>
                <a:ext cx="949307" cy="192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600" spc="0" baseline="0">
                    <a:ln/>
                    <a:solidFill>
                      <a:srgbClr val="1A73E8"/>
                    </a:solidFill>
                    <a:latin typeface="Arial"/>
                    <a:cs typeface="Arial"/>
                    <a:sym typeface="Arial"/>
                    <a:rtl val="0"/>
                  </a:rPr>
                  <a:t>2026</a:t>
                </a:r>
                <a:r>
                  <a:rPr lang="ko-KR" altLang="en-US" sz="600" spc="0" baseline="0">
                    <a:ln/>
                    <a:solidFill>
                      <a:srgbClr val="1A73E8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년</a:t>
                </a:r>
                <a:r>
                  <a:rPr lang="ko-KR" altLang="en-US" sz="600" spc="0" baseline="0">
                    <a:ln/>
                    <a:solidFill>
                      <a:srgbClr val="1A73E8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00" spc="0" baseline="0">
                    <a:ln/>
                    <a:solidFill>
                      <a:srgbClr val="1A73E8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예산</a:t>
                </a:r>
                <a:r>
                  <a:rPr lang="ko-KR" altLang="en-US" sz="600" spc="0" baseline="0">
                    <a:ln/>
                    <a:solidFill>
                      <a:srgbClr val="1A73E8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00" spc="0" baseline="0">
                    <a:ln/>
                    <a:solidFill>
                      <a:srgbClr val="1A73E8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반영</a:t>
                </a:r>
                <a:r>
                  <a:rPr lang="ko-KR" altLang="en-US" sz="600" spc="0" baseline="0">
                    <a:ln/>
                    <a:solidFill>
                      <a:srgbClr val="1A73E8"/>
                    </a:solidFill>
                    <a:latin typeface="Arial"/>
                    <a:ea typeface="맑은 고딕"/>
                    <a:cs typeface="Arial"/>
                    <a:sym typeface="Arial"/>
                    <a:rtl val="0"/>
                  </a:rPr>
                  <a:t> </a:t>
                </a:r>
                <a:r>
                  <a:rPr lang="ko-KR" altLang="en-US" sz="600" spc="0" baseline="0">
                    <a:ln/>
                    <a:solidFill>
                      <a:srgbClr val="1A73E8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완료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E27E2DB-018E-903C-74DD-344EF5BD641D}"/>
                </a:ext>
              </a:extLst>
            </p:cNvPr>
            <p:cNvSpPr txBox="1"/>
            <p:nvPr/>
          </p:nvSpPr>
          <p:spPr>
            <a:xfrm rot="5400000">
              <a:off x="2081846" y="6255238"/>
              <a:ext cx="373380" cy="304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1500" spc="0" baseline="0" dirty="0">
                  <a:ln/>
                  <a:solidFill>
                    <a:srgbClr val="888888"/>
                  </a:solidFill>
                  <a:latin typeface="Arial"/>
                  <a:cs typeface="Arial"/>
                  <a:sym typeface="Arial"/>
                  <a:rtl val="0"/>
                </a:rPr>
                <a:t>→</a:t>
              </a:r>
            </a:p>
          </p:txBody>
        </p:sp>
        <p:grpSp>
          <p:nvGrpSpPr>
            <p:cNvPr id="58" name="그래픽 42">
              <a:extLst>
                <a:ext uri="{FF2B5EF4-FFF2-40B4-BE49-F238E27FC236}">
                  <a16:creationId xmlns:a16="http://schemas.microsoft.com/office/drawing/2014/main" id="{7C96F017-B6E0-B33E-32FA-7A326570346C}"/>
                </a:ext>
              </a:extLst>
            </p:cNvPr>
            <p:cNvGrpSpPr/>
            <p:nvPr/>
          </p:nvGrpSpPr>
          <p:grpSpPr>
            <a:xfrm>
              <a:off x="935037" y="6568281"/>
              <a:ext cx="2667000" cy="1238250"/>
              <a:chOff x="4173537" y="5025231"/>
              <a:chExt cx="2667000" cy="1238250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E1D96BCF-4F10-4A5C-693F-6E1F72445EB2}"/>
                  </a:ext>
                </a:extLst>
              </p:cNvPr>
              <p:cNvSpPr/>
              <p:nvPr/>
            </p:nvSpPr>
            <p:spPr>
              <a:xfrm>
                <a:off x="4173537" y="5025231"/>
                <a:ext cx="2667000" cy="1238250"/>
              </a:xfrm>
              <a:prstGeom prst="rect">
                <a:avLst/>
              </a:prstGeom>
              <a:noFill/>
              <a:ln w="19050" cap="flat">
                <a:solidFill>
                  <a:srgbClr val="1A73E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8C2968E5-BF87-B0FF-B954-F5737529FF27}"/>
                  </a:ext>
                </a:extLst>
              </p:cNvPr>
              <p:cNvSpPr/>
              <p:nvPr/>
            </p:nvSpPr>
            <p:spPr>
              <a:xfrm>
                <a:off x="4173537" y="5025231"/>
                <a:ext cx="2667000" cy="266700"/>
              </a:xfrm>
              <a:prstGeom prst="rect">
                <a:avLst/>
              </a:prstGeom>
              <a:solidFill>
                <a:srgbClr val="1A73E8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CB23BB1-D90A-7721-2273-2D7B4E8AC2A0}"/>
                  </a:ext>
                </a:extLst>
              </p:cNvPr>
              <p:cNvSpPr txBox="1"/>
              <p:nvPr/>
            </p:nvSpPr>
            <p:spPr>
              <a:xfrm>
                <a:off x="4224972" y="5036084"/>
                <a:ext cx="64633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900" b="1" spc="0" baseline="0" dirty="0">
                    <a:ln/>
                    <a:solidFill>
                      <a:srgbClr val="1A73E8"/>
                    </a:solidFill>
                    <a:latin typeface="맑은 고딕"/>
                    <a:ea typeface="맑은 고딕"/>
                    <a:cs typeface="Arial"/>
                    <a:sym typeface="맑은 고딕"/>
                    <a:rtl val="0"/>
                  </a:rPr>
                  <a:t>분석이후</a:t>
                </a:r>
              </a:p>
            </p:txBody>
          </p:sp>
          <p:grpSp>
            <p:nvGrpSpPr>
              <p:cNvPr id="62" name="그래픽 42">
                <a:extLst>
                  <a:ext uri="{FF2B5EF4-FFF2-40B4-BE49-F238E27FC236}">
                    <a16:creationId xmlns:a16="http://schemas.microsoft.com/office/drawing/2014/main" id="{82A51DD1-F566-5058-9C38-79A1728C48D6}"/>
                  </a:ext>
                </a:extLst>
              </p:cNvPr>
              <p:cNvGrpSpPr/>
              <p:nvPr/>
            </p:nvGrpSpPr>
            <p:grpSpPr>
              <a:xfrm>
                <a:off x="4316412" y="5406231"/>
                <a:ext cx="2381250" cy="762000"/>
                <a:chOff x="4316412" y="5406231"/>
                <a:chExt cx="2381250" cy="762000"/>
              </a:xfrm>
            </p:grpSpPr>
            <p:sp>
              <p:nvSpPr>
                <p:cNvPr id="63" name="직사각형 62">
                  <a:extLst>
                    <a:ext uri="{FF2B5EF4-FFF2-40B4-BE49-F238E27FC236}">
                      <a16:creationId xmlns:a16="http://schemas.microsoft.com/office/drawing/2014/main" id="{472134DE-C64D-FF9A-025D-F2FCD7417BFC}"/>
                    </a:ext>
                  </a:extLst>
                </p:cNvPr>
                <p:cNvSpPr/>
                <p:nvPr/>
              </p:nvSpPr>
              <p:spPr>
                <a:xfrm>
                  <a:off x="4316412" y="5406231"/>
                  <a:ext cx="1143000" cy="333375"/>
                </a:xfrm>
                <a:prstGeom prst="rect">
                  <a:avLst/>
                </a:prstGeom>
                <a:noFill/>
                <a:ln w="9525" cap="flat">
                  <a:solidFill>
                    <a:srgbClr val="1A73E8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6BF1EBF7-EFCA-8826-5C74-ADA3F990EA80}"/>
                    </a:ext>
                  </a:extLst>
                </p:cNvPr>
                <p:cNvSpPr txBox="1"/>
                <p:nvPr/>
              </p:nvSpPr>
              <p:spPr>
                <a:xfrm>
                  <a:off x="4467824" y="5410084"/>
                  <a:ext cx="840174" cy="2054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Arial"/>
                      <a:cs typeface="Arial"/>
                      <a:sym typeface="Arial"/>
                      <a:rtl val="0"/>
                    </a:rPr>
                    <a:t>1. 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정책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방향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검증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CE38468B-9933-D41E-4C63-D9F14B8E725A}"/>
                    </a:ext>
                  </a:extLst>
                </p:cNvPr>
                <p:cNvSpPr txBox="1"/>
                <p:nvPr/>
              </p:nvSpPr>
              <p:spPr>
                <a:xfrm>
                  <a:off x="4468647" y="5554643"/>
                  <a:ext cx="838528" cy="18012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sym typeface="맑은 고딕"/>
                      <a:rtl val="0"/>
                    </a:rPr>
                    <a:t>시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판단이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맞는지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확인</a:t>
                  </a:r>
                </a:p>
              </p:txBody>
            </p:sp>
            <p:sp>
              <p:nvSpPr>
                <p:cNvPr id="66" name="직사각형 65">
                  <a:extLst>
                    <a:ext uri="{FF2B5EF4-FFF2-40B4-BE49-F238E27FC236}">
                      <a16:creationId xmlns:a16="http://schemas.microsoft.com/office/drawing/2014/main" id="{8CB159AF-53B6-0B84-72E7-2CB8A120DD1A}"/>
                    </a:ext>
                  </a:extLst>
                </p:cNvPr>
                <p:cNvSpPr/>
                <p:nvPr/>
              </p:nvSpPr>
              <p:spPr>
                <a:xfrm>
                  <a:off x="5554662" y="5406231"/>
                  <a:ext cx="1143000" cy="333375"/>
                </a:xfrm>
                <a:prstGeom prst="rect">
                  <a:avLst/>
                </a:prstGeom>
                <a:noFill/>
                <a:ln w="9525" cap="flat">
                  <a:solidFill>
                    <a:srgbClr val="1A73E8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BA5C1114-298C-EB4A-F21F-C53AC86202EF}"/>
                    </a:ext>
                  </a:extLst>
                </p:cNvPr>
                <p:cNvSpPr txBox="1"/>
                <p:nvPr/>
              </p:nvSpPr>
              <p:spPr>
                <a:xfrm>
                  <a:off x="5717983" y="5410084"/>
                  <a:ext cx="816357" cy="2054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Arial"/>
                      <a:cs typeface="Arial"/>
                      <a:sym typeface="Arial"/>
                      <a:rtl val="0"/>
                    </a:rPr>
                    <a:t>2. 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우선순위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제시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66A96E7F-B6AA-D443-E5BA-432416D9ADDC}"/>
                    </a:ext>
                  </a:extLst>
                </p:cNvPr>
                <p:cNvSpPr txBox="1"/>
                <p:nvPr/>
              </p:nvSpPr>
              <p:spPr>
                <a:xfrm>
                  <a:off x="5712432" y="5554643"/>
                  <a:ext cx="827459" cy="18012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sym typeface="맑은 고딕"/>
                      <a:rtl val="0"/>
                    </a:rPr>
                    <a:t>한정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예산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, 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어디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먼저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?</a:t>
                  </a:r>
                </a:p>
              </p:txBody>
            </p:sp>
            <p:sp>
              <p:nvSpPr>
                <p:cNvPr id="69" name="직사각형 68">
                  <a:extLst>
                    <a:ext uri="{FF2B5EF4-FFF2-40B4-BE49-F238E27FC236}">
                      <a16:creationId xmlns:a16="http://schemas.microsoft.com/office/drawing/2014/main" id="{2349F703-CCB2-A290-D75E-7CB91F82614A}"/>
                    </a:ext>
                  </a:extLst>
                </p:cNvPr>
                <p:cNvSpPr/>
                <p:nvPr/>
              </p:nvSpPr>
              <p:spPr>
                <a:xfrm>
                  <a:off x="4316412" y="5834856"/>
                  <a:ext cx="1143000" cy="333375"/>
                </a:xfrm>
                <a:prstGeom prst="rect">
                  <a:avLst/>
                </a:prstGeom>
                <a:noFill/>
                <a:ln w="9525" cap="flat">
                  <a:solidFill>
                    <a:srgbClr val="1A73E8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7D10C57A-3986-DBB7-C3AD-5F442BBA0CD8}"/>
                    </a:ext>
                  </a:extLst>
                </p:cNvPr>
                <p:cNvSpPr txBox="1"/>
                <p:nvPr/>
              </p:nvSpPr>
              <p:spPr>
                <a:xfrm>
                  <a:off x="4565458" y="5838709"/>
                  <a:ext cx="644907" cy="2054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Arial"/>
                      <a:cs typeface="Arial"/>
                      <a:sym typeface="Arial"/>
                      <a:rtl val="0"/>
                    </a:rPr>
                    <a:t>3. 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목표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설정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09792EE7-2D81-071B-7C5F-EE1334F38C73}"/>
                    </a:ext>
                  </a:extLst>
                </p:cNvPr>
                <p:cNvSpPr txBox="1"/>
                <p:nvPr/>
              </p:nvSpPr>
              <p:spPr>
                <a:xfrm>
                  <a:off x="4526044" y="5983268"/>
                  <a:ext cx="723735" cy="18012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sym typeface="맑은 고딕"/>
                      <a:rtl val="0"/>
                    </a:rPr>
                    <a:t>언제까지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, 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얼마나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?</a:t>
                  </a:r>
                </a:p>
              </p:txBody>
            </p:sp>
            <p:sp>
              <p:nvSpPr>
                <p:cNvPr id="72" name="직사각형 71">
                  <a:extLst>
                    <a:ext uri="{FF2B5EF4-FFF2-40B4-BE49-F238E27FC236}">
                      <a16:creationId xmlns:a16="http://schemas.microsoft.com/office/drawing/2014/main" id="{20C44E6A-F103-8950-BD37-49B7C70A0A27}"/>
                    </a:ext>
                  </a:extLst>
                </p:cNvPr>
                <p:cNvSpPr/>
                <p:nvPr/>
              </p:nvSpPr>
              <p:spPr>
                <a:xfrm>
                  <a:off x="5554662" y="5834856"/>
                  <a:ext cx="1143000" cy="333375"/>
                </a:xfrm>
                <a:prstGeom prst="rect">
                  <a:avLst/>
                </a:prstGeom>
                <a:noFill/>
                <a:ln w="9525" cap="flat">
                  <a:solidFill>
                    <a:srgbClr val="1A73E8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4B46869E-93BC-E5D3-3D7D-15E81A5E4FBA}"/>
                    </a:ext>
                  </a:extLst>
                </p:cNvPr>
                <p:cNvSpPr txBox="1"/>
                <p:nvPr/>
              </p:nvSpPr>
              <p:spPr>
                <a:xfrm>
                  <a:off x="5803708" y="5838709"/>
                  <a:ext cx="644907" cy="2054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Arial"/>
                      <a:cs typeface="Arial"/>
                      <a:sym typeface="Arial"/>
                      <a:rtl val="0"/>
                    </a:rPr>
                    <a:t>4. 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성과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675" spc="0" baseline="0">
                      <a:ln/>
                      <a:solidFill>
                        <a:srgbClr val="1A73E8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측정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4A04B0E-0DFC-316B-0B4C-C338ED4B9A00}"/>
                    </a:ext>
                  </a:extLst>
                </p:cNvPr>
                <p:cNvSpPr txBox="1"/>
                <p:nvPr/>
              </p:nvSpPr>
              <p:spPr>
                <a:xfrm>
                  <a:off x="5749497" y="5983268"/>
                  <a:ext cx="753328" cy="18012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sym typeface="맑은 고딕"/>
                      <a:rtl val="0"/>
                    </a:rPr>
                    <a:t>정책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효과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Arial"/>
                      <a:ea typeface="맑은 고딕"/>
                      <a:cs typeface="Arial"/>
                      <a:sym typeface="Arial"/>
                      <a:rtl val="0"/>
                    </a:rPr>
                    <a:t> </a:t>
                  </a:r>
                  <a:r>
                    <a:rPr lang="ko-KR" altLang="en-US" sz="525" spc="0" baseline="0">
                      <a:ln/>
                      <a:solidFill>
                        <a:srgbClr val="666666"/>
                      </a:solidFill>
                      <a:latin typeface="맑은 고딕"/>
                      <a:ea typeface="맑은 고딕"/>
                      <a:cs typeface="Arial"/>
                      <a:sym typeface="맑은 고딕"/>
                      <a:rtl val="0"/>
                    </a:rPr>
                    <a:t>모니터링</a:t>
                  </a:r>
                </a:p>
              </p:txBody>
            </p:sp>
          </p:grpSp>
        </p:grpSp>
      </p:grpSp>
      <p:pic>
        <p:nvPicPr>
          <p:cNvPr id="77" name="그래픽 76">
            <a:extLst>
              <a:ext uri="{FF2B5EF4-FFF2-40B4-BE49-F238E27FC236}">
                <a16:creationId xmlns:a16="http://schemas.microsoft.com/office/drawing/2014/main" id="{2ADE7ED6-103F-78DD-A92F-7A370ABD41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0734" y="2638364"/>
            <a:ext cx="6667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43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2835</TotalTime>
  <Words>2870</Words>
  <Application>Microsoft Office PowerPoint</Application>
  <PresentationFormat>사용자 지정</PresentationFormat>
  <Paragraphs>518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6" baseType="lpstr">
      <vt:lpstr>Arial Unicode MS</vt:lpstr>
      <vt:lpstr>KoPubWorld돋움체 Bold</vt:lpstr>
      <vt:lpstr>KoPub돋움체 Bold</vt:lpstr>
      <vt:lpstr>KoPub돋움체 Light</vt:lpstr>
      <vt:lpstr>KoPub돋움체 Medium</vt:lpstr>
      <vt:lpstr>Pretendard Light</vt:lpstr>
      <vt:lpstr>맑은 고딕</vt:lpstr>
      <vt:lpstr>Aptos</vt:lpstr>
      <vt:lpstr>Aptos Display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규현 엄</dc:creator>
  <cp:lastModifiedBy>규현 엄</cp:lastModifiedBy>
  <cp:revision>7</cp:revision>
  <dcterms:created xsi:type="dcterms:W3CDTF">2026-02-07T03:38:28Z</dcterms:created>
  <dcterms:modified xsi:type="dcterms:W3CDTF">2026-02-10T02:14:52Z</dcterms:modified>
</cp:coreProperties>
</file>