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8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4A51D-3CDD-4580-BEBD-92BA3DA1ADAD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AE2D0-993B-46E5-AED8-0C07FA182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388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12465-723A-4E11-AD24-35CD83DD159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503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46D0FF-2A43-8C6D-152E-B1667AD78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7ECB6A1-64A7-A049-42F0-F0CBB70629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CBCCD6-3810-D24A-9969-E35FC631A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C97B32-D848-636D-3145-EBFE73A03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5F76BD-DFEA-1CAF-F160-DEB4E91A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275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D7D6E9-6B70-DADF-A29C-27822EDE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8E69BAC-CE9E-C85C-5CA7-059521DAB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012D3D-8C7B-F7DA-A482-E4E6A459E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077A36-57C6-0554-3A71-6224AA8FA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D15653-B289-A34D-D084-950D3BBA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23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01878A-0EDA-A38C-1084-D416CFD1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C4106BC-9F70-E90E-5618-6EB03E01C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D88A20-45E8-71A7-6BD7-92A82445E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0103DC-AC5F-0F8A-2D1A-29454F82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45D8F5-7EE1-D0C5-38C5-CBDC93712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52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2F04D5-31AD-34E0-4D59-9738557E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B2D5F0-D4D0-2A30-ED31-CED15483F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4F7C2D7-A668-F614-665D-49A09DE13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1132A5F-D53D-B722-4A64-2B7F20AE6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DFC1959-84EE-270C-93B4-C7F05594A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AB5717E-417A-5186-295C-3C938C34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02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9234F4-A38B-7348-F030-45D597516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2B82A5-0F80-6369-6CDB-DBC0B419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055B51-3E87-1411-D44F-305568115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9814BEA-F617-EA64-D3E9-9EF89AEE9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98C164B-7051-EBAA-341B-5E9C12CAB3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E9195B6-DEFE-0D8E-BD41-950DD53BC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B630AF8-EFE5-6BD5-601B-312F8361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3C7820E-34EF-2E2F-DAFC-41296107B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452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720C9A-17FA-1962-04D1-86D37EBE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C8F0C4-816E-8612-E165-89AFB6E0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0DF9BD0-144C-AA8B-8E83-DC12ACFE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AC2EE4A-0D5B-3F75-5937-A284E6CD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82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402B2C0-A6F4-748A-3B72-6C950F8D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28FB9D-3544-1469-CA52-9845B8BD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F2A4DD-2E63-3986-43F9-D01A7F53B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87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E2BB0-6500-6C84-66B1-E65B720BD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A8C4F5-66D6-21D6-E432-8CF26CB37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7946837-D160-3913-799C-B39E0954F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5D02BED-4463-71E6-545E-9E37A5ED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6E36C1-F54B-0D1F-98EF-9B0FB3F5B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65AE60-38CB-01EA-F699-289A4FCDD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0830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0D7BCC-D37F-4E89-D87B-D9F2E41E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17B1790-5196-FD0D-A8EE-AF07441FF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F82FC77-40E0-B3D5-4937-5EB69AA27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228F5B-B1A1-BA2B-E4D1-1AD3CB90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038348-230C-E3B5-E713-7A8BFE48B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BE4519E-9D92-D38E-7C94-CC41D2A1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14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6CC333-2427-A6B3-A86F-852AD835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A59B743-5148-F668-277F-9379DA5CC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B83CD2-4302-A5A4-15E9-5974BA5A5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1D5E0E-5407-4322-0D9F-D2AFA247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AEE451-4DF7-4BAA-48E3-97344DDB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58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074B5BD-720D-9DFB-1262-CE62CA880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3889644-F10B-65C2-62AB-B9DBF600E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621E53-08F8-BEC2-5FBB-420130DBF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1396C8-E21D-7DA9-6D58-8BEEE1D0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C38D35-D1FA-829A-C9DE-44AE5103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923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3">
            <a:extLst>
              <a:ext uri="{FF2B5EF4-FFF2-40B4-BE49-F238E27FC236}">
                <a16:creationId xmlns:a16="http://schemas.microsoft.com/office/drawing/2014/main" id="{3A0554A6-24F5-25BF-4C20-9D4FE4C342F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00480" y="6607416"/>
            <a:ext cx="206403" cy="8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marL="0" algn="ctr" defTabSz="586364" rtl="0" eaLnBrk="1" latinLnBrk="0" hangingPunct="1"/>
            <a:r>
              <a:rPr lang="en-US" altLang="ko-KR" sz="566" kern="1200" spc="-13" baseline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Ⅲ-</a:t>
            </a:r>
            <a:r>
              <a:rPr lang="en-US" altLang="ko-KR" sz="566" kern="1200" spc="-13" baseline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chemeClr val="tx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 </a:t>
            </a:r>
            <a:fld id="{B3961BFD-4662-4700-8E84-F1DACB9C3D99}" type="slidenum">
              <a:rPr lang="en-US" altLang="ko-KR" sz="566" kern="1200" spc="-13" baseline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chemeClr val="tx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pPr marL="0" algn="ctr" defTabSz="586364" rtl="0" eaLnBrk="1" latinLnBrk="0" hangingPunct="1"/>
              <a:t>‹#›</a:t>
            </a:fld>
            <a:endParaRPr lang="en-US" altLang="ko-KR" sz="566" kern="1200" spc="-13" baseline="0">
              <a:ln>
                <a:solidFill>
                  <a:sysClr val="window" lastClr="FFFFFF">
                    <a:alpha val="0"/>
                  </a:sysClr>
                </a:solidFill>
              </a:ln>
              <a:solidFill>
                <a:schemeClr val="tx1"/>
              </a:solidFill>
              <a:latin typeface="KoPub돋움체 Light" panose="00000300000000000000" pitchFamily="2" charset="-127"/>
              <a:ea typeface="KoPub돋움체 Light" panose="00000300000000000000" pitchFamily="2" charset="-127"/>
              <a:cs typeface="+mn-cs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23C627F9-B632-D49A-4586-49931FADD63A}"/>
              </a:ext>
            </a:extLst>
          </p:cNvPr>
          <p:cNvSpPr/>
          <p:nvPr userDrawn="1"/>
        </p:nvSpPr>
        <p:spPr>
          <a:xfrm>
            <a:off x="6367143" y="295721"/>
            <a:ext cx="112895" cy="45269"/>
          </a:xfrm>
          <a:prstGeom prst="ellipse">
            <a:avLst/>
          </a:prstGeom>
          <a:solidFill>
            <a:schemeClr val="bg1"/>
          </a:solidFill>
          <a:ln w="19050">
            <a:solidFill>
              <a:srgbClr val="D1D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F2709E-01FD-7AB0-53DD-F8E7FBCEE9DD}"/>
              </a:ext>
            </a:extLst>
          </p:cNvPr>
          <p:cNvSpPr/>
          <p:nvPr userDrawn="1"/>
        </p:nvSpPr>
        <p:spPr>
          <a:xfrm>
            <a:off x="7069092" y="295721"/>
            <a:ext cx="112895" cy="45269"/>
          </a:xfrm>
          <a:prstGeom prst="ellipse">
            <a:avLst/>
          </a:prstGeom>
          <a:solidFill>
            <a:schemeClr val="bg1"/>
          </a:solidFill>
          <a:ln w="19050">
            <a:solidFill>
              <a:srgbClr val="D1D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0C5D85F-8CBB-CB3E-7D60-F1133BF1CFF9}"/>
              </a:ext>
            </a:extLst>
          </p:cNvPr>
          <p:cNvSpPr/>
          <p:nvPr userDrawn="1"/>
        </p:nvSpPr>
        <p:spPr>
          <a:xfrm>
            <a:off x="7743634" y="295721"/>
            <a:ext cx="112895" cy="45269"/>
          </a:xfrm>
          <a:prstGeom prst="ellipse">
            <a:avLst/>
          </a:prstGeom>
          <a:solidFill>
            <a:schemeClr val="bg1"/>
          </a:solidFill>
          <a:ln w="19050">
            <a:solidFill>
              <a:srgbClr val="D1D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72EC19FC-7773-1189-F610-F7AC51BE3830}"/>
              </a:ext>
            </a:extLst>
          </p:cNvPr>
          <p:cNvSpPr/>
          <p:nvPr userDrawn="1"/>
        </p:nvSpPr>
        <p:spPr>
          <a:xfrm>
            <a:off x="8418175" y="295721"/>
            <a:ext cx="112895" cy="45269"/>
          </a:xfrm>
          <a:prstGeom prst="ellipse">
            <a:avLst/>
          </a:prstGeom>
          <a:solidFill>
            <a:schemeClr val="bg1"/>
          </a:solidFill>
          <a:ln w="19050">
            <a:solidFill>
              <a:srgbClr val="D1D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AC66460-48BA-36AC-BFFD-32C05C0797DD}"/>
              </a:ext>
            </a:extLst>
          </p:cNvPr>
          <p:cNvSpPr/>
          <p:nvPr userDrawn="1"/>
        </p:nvSpPr>
        <p:spPr>
          <a:xfrm>
            <a:off x="9092717" y="295721"/>
            <a:ext cx="112895" cy="45269"/>
          </a:xfrm>
          <a:prstGeom prst="ellipse">
            <a:avLst/>
          </a:prstGeom>
          <a:solidFill>
            <a:schemeClr val="bg1"/>
          </a:solidFill>
          <a:ln w="19050">
            <a:solidFill>
              <a:srgbClr val="D1D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70DBBEE-66D8-F44E-9D70-1DE307B38136}"/>
              </a:ext>
            </a:extLst>
          </p:cNvPr>
          <p:cNvSpPr/>
          <p:nvPr userDrawn="1"/>
        </p:nvSpPr>
        <p:spPr>
          <a:xfrm>
            <a:off x="9767259" y="295721"/>
            <a:ext cx="112895" cy="45269"/>
          </a:xfrm>
          <a:prstGeom prst="ellipse">
            <a:avLst/>
          </a:prstGeom>
          <a:solidFill>
            <a:schemeClr val="bg1"/>
          </a:solidFill>
          <a:ln w="19050">
            <a:solidFill>
              <a:srgbClr val="D1D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BA2AF62-5E63-6A4D-4185-8F5DFEA2B20F}"/>
              </a:ext>
            </a:extLst>
          </p:cNvPr>
          <p:cNvSpPr/>
          <p:nvPr userDrawn="1"/>
        </p:nvSpPr>
        <p:spPr>
          <a:xfrm>
            <a:off x="7275001" y="413343"/>
            <a:ext cx="1050161" cy="825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ctr" defTabSz="7129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SzPct val="100000"/>
              <a:buFontTx/>
              <a:buNone/>
              <a:tabLst>
                <a:tab pos="1692712" algn="l"/>
                <a:tab pos="3551102" algn="l"/>
              </a:tabLst>
              <a:defRPr/>
            </a:pPr>
            <a:r>
              <a:rPr kumimoji="1" lang="en-US" altLang="ko-KR" sz="566" b="0" i="0" u="none" strike="noStrike" kern="0" cap="none" spc="-63" normalizeH="0" baseline="0" noProof="0" dirty="0">
                <a:ln>
                  <a:solidFill>
                    <a:srgbClr val="C9C9C9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돋움체 Medium" panose="00000600000000000000" pitchFamily="2" charset="-127"/>
              </a:rPr>
              <a:t>Ⅲ. </a:t>
            </a:r>
            <a:r>
              <a:rPr kumimoji="1" lang="ko-KR" altLang="en-US" sz="566" b="0" i="0" u="none" strike="noStrike" kern="0" cap="none" spc="-63" normalizeH="0" baseline="0" noProof="0" dirty="0">
                <a:ln>
                  <a:solidFill>
                    <a:srgbClr val="C9C9C9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돋움체 Medium" panose="00000600000000000000" pitchFamily="2" charset="-127"/>
              </a:rPr>
              <a:t>기술 및 기능</a:t>
            </a:r>
            <a:endParaRPr kumimoji="1" lang="ko-KR" altLang="ko-KR" sz="566" b="0" i="0" u="none" strike="noStrike" kern="0" cap="none" spc="-63" normalizeH="0" baseline="0" noProof="0" dirty="0">
              <a:ln>
                <a:solidFill>
                  <a:srgbClr val="C9C9C9">
                    <a:alpha val="0"/>
                  </a:srgb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KoPub돋움체 Medium" panose="00000600000000000000" pitchFamily="2" charset="-127"/>
              <a:ea typeface="KoPub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C938E636-DE77-D1DA-6FE8-3E77A05D9E11}"/>
              </a:ext>
            </a:extLst>
          </p:cNvPr>
          <p:cNvSpPr/>
          <p:nvPr userDrawn="1"/>
        </p:nvSpPr>
        <p:spPr>
          <a:xfrm>
            <a:off x="7723751" y="295721"/>
            <a:ext cx="169343" cy="67903"/>
          </a:xfrm>
          <a:prstGeom prst="ellipse">
            <a:avLst/>
          </a:prstGeom>
          <a:solidFill>
            <a:srgbClr val="176BB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atin typeface="Century Gothic" panose="020B0502020202020204" pitchFamily="34" charset="0"/>
              <a:ea typeface="KoPub돋움체 Medium" panose="000006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7229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D9CB6E4-987A-EF23-1A32-79795D58C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7483360-E531-CF72-ECFB-44435430B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873745-78D0-7DE1-68D3-1303CCC3F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B1B7BE-7C4D-4595-AC55-E8BD27545910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4CDF33-09BC-A104-4923-EDA09C9C3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B76ADC-C56B-E910-2AB4-2762DE1A3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6A5760-57E4-48E3-83E9-0CD7F282D6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3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CF279EBB-15DD-D33A-BF71-D9F45B3C56EE}"/>
              </a:ext>
            </a:extLst>
          </p:cNvPr>
          <p:cNvGrpSpPr/>
          <p:nvPr/>
        </p:nvGrpSpPr>
        <p:grpSpPr>
          <a:xfrm>
            <a:off x="4001869" y="1184723"/>
            <a:ext cx="4064397" cy="391040"/>
            <a:chOff x="773498" y="1454724"/>
            <a:chExt cx="6284432" cy="647018"/>
          </a:xfrm>
        </p:grpSpPr>
        <p:sp>
          <p:nvSpPr>
            <p:cNvPr id="20" name="사각형: 둥근 한쪽 모서리 36">
              <a:extLst>
                <a:ext uri="{FF2B5EF4-FFF2-40B4-BE49-F238E27FC236}">
                  <a16:creationId xmlns:a16="http://schemas.microsoft.com/office/drawing/2014/main" id="{FC39BF48-71E1-4B06-6791-7E481078111A}"/>
                </a:ext>
              </a:extLst>
            </p:cNvPr>
            <p:cNvSpPr/>
            <p:nvPr/>
          </p:nvSpPr>
          <p:spPr bwMode="auto">
            <a:xfrm>
              <a:off x="773498" y="1561742"/>
              <a:ext cx="6284432" cy="540000"/>
            </a:xfrm>
            <a:prstGeom prst="round1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3668"/>
              </a:solidFill>
              <a:prstDash val="solid"/>
              <a:headEnd/>
              <a:tailEnd/>
            </a:ln>
            <a:effectLst>
              <a:outerShdw blurRad="177800" dist="101600" dir="5400000" sx="94000" sy="94000" algn="t" rotWithShape="0">
                <a:srgbClr val="002060">
                  <a:alpha val="10000"/>
                </a:srgbClr>
              </a:outerShdw>
            </a:effectLst>
          </p:spPr>
          <p:txBody>
            <a:bodyPr lIns="135806" tIns="45269" rIns="135806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defTabSz="625914" fontAlgn="ctr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defRPr/>
              </a:pPr>
              <a:r>
                <a:rPr lang="ko-KR" altLang="en-US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천안시는 경제</a:t>
              </a:r>
              <a:r>
                <a:rPr lang="en-US" altLang="ko-KR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, </a:t>
              </a:r>
              <a:r>
                <a:rPr lang="ko-KR" altLang="en-US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문화</a:t>
              </a:r>
              <a:r>
                <a:rPr lang="en-US" altLang="ko-KR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, </a:t>
              </a:r>
              <a:r>
                <a:rPr lang="ko-KR" altLang="en-US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도시</a:t>
              </a:r>
              <a:r>
                <a:rPr lang="en-US" altLang="ko-KR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, </a:t>
              </a:r>
              <a:r>
                <a:rPr lang="ko-KR" altLang="en-US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환경 등 다양한 분야의 주요 사업과 정책 방향을 설정하여 지속 가능한 성장을 도모하고 있습니다</a:t>
              </a:r>
              <a:r>
                <a:rPr lang="en-US" altLang="ko-KR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. </a:t>
              </a:r>
              <a:r>
                <a:rPr lang="ko-KR" altLang="en-US" sz="754" kern="0" spc="-57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이를 바탕으로 </a:t>
              </a:r>
              <a:r>
                <a:rPr lang="ko-KR" altLang="en-US" sz="754" kern="0" spc="-57" dirty="0">
                  <a:solidFill>
                    <a:srgbClr val="1067B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맞춤형 시정 목표와 전략을 수립하여 분석 시나리오를 작성</a:t>
              </a:r>
              <a:r>
                <a:rPr lang="ko-KR" altLang="en-US" sz="754" dirty="0"/>
                <a:t>하겠습니다</a:t>
              </a:r>
              <a:r>
                <a:rPr lang="en-US" altLang="ko-KR" sz="754" dirty="0"/>
                <a:t>.</a:t>
              </a:r>
              <a:endParaRPr lang="ko-KR" altLang="en-US" sz="754" kern="0" spc="-57" dirty="0">
                <a:solidFill>
                  <a:srgbClr val="1067B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1" name="사각형: 둥근 한쪽 모서리 37">
              <a:extLst>
                <a:ext uri="{FF2B5EF4-FFF2-40B4-BE49-F238E27FC236}">
                  <a16:creationId xmlns:a16="http://schemas.microsoft.com/office/drawing/2014/main" id="{17FD9CE2-619F-45DF-2090-953C7E9AFC73}"/>
                </a:ext>
              </a:extLst>
            </p:cNvPr>
            <p:cNvSpPr/>
            <p:nvPr/>
          </p:nvSpPr>
          <p:spPr bwMode="auto">
            <a:xfrm>
              <a:off x="954740" y="1454724"/>
              <a:ext cx="874683" cy="216000"/>
            </a:xfrm>
            <a:prstGeom prst="round1Rect">
              <a:avLst>
                <a:gd name="adj" fmla="val 20091"/>
              </a:avLst>
            </a:prstGeom>
            <a:solidFill>
              <a:srgbClr val="003668"/>
            </a:solidFill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vert="horz" lIns="25228" tIns="0" rIns="25228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algn="ctr" defTabSz="625914" fontAlgn="ctr" latinLnBrk="0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defRPr/>
              </a:pPr>
              <a:r>
                <a:rPr lang="en-US" altLang="ko-KR" sz="692" b="1" kern="0"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Bold" panose="00000800000000000000" pitchFamily="2" charset="-127"/>
                  <a:cs typeface="Poppins SemiBold" panose="00000700000000000000" pitchFamily="50" charset="0"/>
                </a:rPr>
                <a:t>Key Point</a:t>
              </a:r>
              <a:endParaRPr lang="ko-KR" altLang="en-US" sz="692" b="1" kern="0">
                <a:solidFill>
                  <a:prstClr val="white"/>
                </a:solidFill>
                <a:latin typeface="KoPub돋움체 Medium" panose="00000600000000000000" pitchFamily="2" charset="-127"/>
                <a:ea typeface="KoPub돋움체 Bold" panose="00000800000000000000" pitchFamily="2" charset="-127"/>
                <a:cs typeface="Poppins SemiBold" panose="00000700000000000000" pitchFamily="50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B3B85DF-6C0C-DF8D-BB90-3954F30A9CF0}"/>
              </a:ext>
            </a:extLst>
          </p:cNvPr>
          <p:cNvGrpSpPr/>
          <p:nvPr/>
        </p:nvGrpSpPr>
        <p:grpSpPr>
          <a:xfrm>
            <a:off x="3990991" y="1650794"/>
            <a:ext cx="4075275" cy="179307"/>
            <a:chOff x="539750" y="2625603"/>
            <a:chExt cx="6481763" cy="285189"/>
          </a:xfrm>
        </p:grpSpPr>
        <p:sp>
          <p:nvSpPr>
            <p:cNvPr id="23" name="모서리가 둥근 직사각형 6">
              <a:extLst>
                <a:ext uri="{FF2B5EF4-FFF2-40B4-BE49-F238E27FC236}">
                  <a16:creationId xmlns:a16="http://schemas.microsoft.com/office/drawing/2014/main" id="{15888DEE-FFAD-E7CB-F6C2-19D04D383D7C}"/>
                </a:ext>
              </a:extLst>
            </p:cNvPr>
            <p:cNvSpPr/>
            <p:nvPr/>
          </p:nvSpPr>
          <p:spPr bwMode="gray">
            <a:xfrm>
              <a:off x="662749" y="2644370"/>
              <a:ext cx="6358764" cy="247657"/>
            </a:xfrm>
            <a:prstGeom prst="roundRect">
              <a:avLst>
                <a:gd name="adj" fmla="val 0"/>
              </a:avLst>
            </a:prstGeom>
            <a:solidFill>
              <a:srgbClr val="003668"/>
            </a:solidFill>
            <a:ln w="38100" cap="flat" cmpd="sng" algn="ctr">
              <a:noFill/>
              <a:prstDash val="solid"/>
            </a:ln>
            <a:effectLst/>
          </p:spPr>
          <p:txBody>
            <a:bodyPr wrap="none" lIns="158440" rIns="0" rtlCol="0" anchor="ctr"/>
            <a:lstStyle/>
            <a:p>
              <a:pPr defTabSz="625766" fontAlgn="base">
                <a:spcBef>
                  <a:spcPct val="0"/>
                </a:spcBef>
                <a:spcAft>
                  <a:spcPts val="126"/>
                </a:spcAft>
                <a:buSzPct val="110000"/>
                <a:defRPr/>
              </a:pPr>
              <a:r>
                <a:rPr kumimoji="1" lang="ko-KR" altLang="en-US" sz="754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가는각진제목체" pitchFamily="18" charset="-127"/>
                </a:rPr>
                <a:t>천안시 핵심 전략 및 주요 사업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1A7212F2-DE8B-5B76-0185-966A6F615497}"/>
                </a:ext>
              </a:extLst>
            </p:cNvPr>
            <p:cNvGrpSpPr/>
            <p:nvPr/>
          </p:nvGrpSpPr>
          <p:grpSpPr>
            <a:xfrm>
              <a:off x="539750" y="2625603"/>
              <a:ext cx="374060" cy="285189"/>
              <a:chOff x="479482" y="2369078"/>
              <a:chExt cx="374060" cy="285189"/>
            </a:xfrm>
          </p:grpSpPr>
          <p:sp>
            <p:nvSpPr>
              <p:cNvPr id="25" name="직각 삼각형 171">
                <a:extLst>
                  <a:ext uri="{FF2B5EF4-FFF2-40B4-BE49-F238E27FC236}">
                    <a16:creationId xmlns:a16="http://schemas.microsoft.com/office/drawing/2014/main" id="{8B6983B8-DF02-AAEF-0C14-BA3D86B76E08}"/>
                  </a:ext>
                </a:extLst>
              </p:cNvPr>
              <p:cNvSpPr/>
              <p:nvPr/>
            </p:nvSpPr>
            <p:spPr bwMode="gray">
              <a:xfrm>
                <a:off x="600516" y="2371730"/>
                <a:ext cx="253026" cy="259003"/>
              </a:xfrm>
              <a:custGeom>
                <a:avLst/>
                <a:gdLst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518668 w 518668"/>
                  <a:gd name="connsiteY2" fmla="*/ 672046 h 672046"/>
                  <a:gd name="connsiteX3" fmla="*/ 0 w 518668"/>
                  <a:gd name="connsiteY3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269058 w 518668"/>
                  <a:gd name="connsiteY2" fmla="*/ 35208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364308 w 518668"/>
                  <a:gd name="connsiteY2" fmla="*/ 16793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364308 w 518668"/>
                  <a:gd name="connsiteY2" fmla="*/ 19333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7364 w 518668"/>
                  <a:gd name="connsiteY2" fmla="*/ 17428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7111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6476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668" h="697446">
                    <a:moveTo>
                      <a:pt x="0" y="697446"/>
                    </a:moveTo>
                    <a:lnTo>
                      <a:pt x="0" y="0"/>
                    </a:lnTo>
                    <a:lnTo>
                      <a:pt x="284616" y="164764"/>
                    </a:lnTo>
                    <a:lnTo>
                      <a:pt x="518668" y="697446"/>
                    </a:lnTo>
                    <a:lnTo>
                      <a:pt x="0" y="697446"/>
                    </a:lnTo>
                    <a:close/>
                  </a:path>
                </a:pathLst>
              </a:custGeom>
              <a:solidFill>
                <a:sysClr val="windowText" lastClr="000000">
                  <a:alpha val="30196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574866" latinLnBrk="0">
                  <a:defRPr/>
                </a:pPr>
                <a:endParaRPr lang="ko-KR" altLang="en-US" sz="817" kern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26" name="육각형 25">
                <a:extLst>
                  <a:ext uri="{FF2B5EF4-FFF2-40B4-BE49-F238E27FC236}">
                    <a16:creationId xmlns:a16="http://schemas.microsoft.com/office/drawing/2014/main" id="{AD62DD4C-C7E7-2ED9-3CB5-1F0371C935D5}"/>
                  </a:ext>
                </a:extLst>
              </p:cNvPr>
              <p:cNvSpPr/>
              <p:nvPr/>
            </p:nvSpPr>
            <p:spPr bwMode="gray">
              <a:xfrm rot="16200000" flipH="1">
                <a:off x="462417" y="2386143"/>
                <a:ext cx="285189" cy="251060"/>
              </a:xfrm>
              <a:prstGeom prst="hexagon">
                <a:avLst>
                  <a:gd name="adj" fmla="val 26897"/>
                  <a:gd name="vf" fmla="val 115470"/>
                </a:avLst>
              </a:prstGeom>
              <a:solidFill>
                <a:srgbClr val="003668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algn="ctr" defTabSz="574866" latinLnBrk="0">
                  <a:defRPr/>
                </a:pPr>
                <a:endParaRPr lang="en-US" altLang="ko-KR" sz="817" kern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pic>
            <p:nvPicPr>
              <p:cNvPr id="27" name="Picture 2" descr="I:\Users\Administrator\Desktop\Vector Smart Object1.png">
                <a:extLst>
                  <a:ext uri="{FF2B5EF4-FFF2-40B4-BE49-F238E27FC236}">
                    <a16:creationId xmlns:a16="http://schemas.microsoft.com/office/drawing/2014/main" id="{0F6FA51D-F88A-9FD7-321A-ADCEAED4DC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 bwMode="gray">
              <a:xfrm>
                <a:off x="554247" y="2450706"/>
                <a:ext cx="124607" cy="1170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8" name="제목 1">
            <a:extLst>
              <a:ext uri="{FF2B5EF4-FFF2-40B4-BE49-F238E27FC236}">
                <a16:creationId xmlns:a16="http://schemas.microsoft.com/office/drawing/2014/main" id="{320BDBFB-F9CE-66D0-4BD5-7FF1C0653113}"/>
              </a:ext>
            </a:extLst>
          </p:cNvPr>
          <p:cNvSpPr txBox="1">
            <a:spLocks/>
          </p:cNvSpPr>
          <p:nvPr/>
        </p:nvSpPr>
        <p:spPr>
          <a:xfrm>
            <a:off x="4001868" y="729902"/>
            <a:ext cx="4064398" cy="2966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374" rtl="0" eaLnBrk="1" latinLnBrk="0" hangingPunct="1">
              <a:lnSpc>
                <a:spcPct val="125000"/>
              </a:lnSpc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KoPub돋움체 Bold" pitchFamily="18" charset="-127"/>
                <a:ea typeface="KoPub돋움체 Bold" pitchFamily="18" charset="-127"/>
                <a:cs typeface="+mj-cs"/>
              </a:defRPr>
            </a:lvl1pPr>
          </a:lstStyle>
          <a:p>
            <a:pPr defTabSz="574867">
              <a:defRPr/>
            </a:pPr>
            <a:r>
              <a:rPr lang="en-US" altLang="ko-KR" sz="754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2. </a:t>
            </a:r>
            <a:r>
              <a:rPr lang="ko-KR" altLang="en-US" sz="754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데이터 분석 요구사항</a:t>
            </a:r>
            <a:endParaRPr lang="en-US" altLang="ko-KR" sz="754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lvl="0">
              <a:defRPr/>
            </a:pPr>
            <a:r>
              <a:rPr lang="ko-KR" altLang="en-US" sz="88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가</a:t>
            </a:r>
            <a:r>
              <a:rPr lang="en-US" altLang="ko-KR" sz="88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. </a:t>
            </a:r>
            <a:r>
              <a:rPr lang="ko-KR" altLang="en-US" sz="88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분석과제</a:t>
            </a:r>
            <a:r>
              <a:rPr lang="ko-KR" altLang="en-US" sz="88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발굴 </a:t>
            </a:r>
            <a:r>
              <a:rPr lang="en-US" altLang="ko-KR" sz="88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&gt; 2) </a:t>
            </a:r>
            <a:r>
              <a:rPr lang="ko-KR" altLang="en-US" sz="88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주요사업 및 핵심 정책 방향</a:t>
            </a:r>
          </a:p>
        </p:txBody>
      </p:sp>
      <p:pic>
        <p:nvPicPr>
          <p:cNvPr id="163" name="그림 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69170" y="792941"/>
            <a:ext cx="2874952" cy="1527318"/>
          </a:xfrm>
          <a:prstGeom prst="rect">
            <a:avLst/>
          </a:prstGeom>
        </p:spPr>
      </p:pic>
      <p:graphicFrame>
        <p:nvGraphicFramePr>
          <p:cNvPr id="194" name="Group 62">
            <a:extLst>
              <a:ext uri="{FF2B5EF4-FFF2-40B4-BE49-F238E27FC236}">
                <a16:creationId xmlns:a16="http://schemas.microsoft.com/office/drawing/2014/main" id="{F312B638-9C7E-423D-6BD4-2D19382AB1CF}"/>
              </a:ext>
            </a:extLst>
          </p:cNvPr>
          <p:cNvGraphicFramePr>
            <a:graphicFrameLocks noGrp="1"/>
          </p:cNvGraphicFramePr>
          <p:nvPr/>
        </p:nvGraphicFramePr>
        <p:xfrm>
          <a:off x="4051959" y="3408197"/>
          <a:ext cx="3960996" cy="2991414"/>
        </p:xfrm>
        <a:graphic>
          <a:graphicData uri="http://schemas.openxmlformats.org/drawingml/2006/table">
            <a:tbl>
              <a:tblPr/>
              <a:tblGrid>
                <a:gridCol w="391016">
                  <a:extLst>
                    <a:ext uri="{9D8B030D-6E8A-4147-A177-3AD203B41FA5}">
                      <a16:colId xmlns:a16="http://schemas.microsoft.com/office/drawing/2014/main" val="2881694756"/>
                    </a:ext>
                  </a:extLst>
                </a:gridCol>
                <a:gridCol w="1581003">
                  <a:extLst>
                    <a:ext uri="{9D8B030D-6E8A-4147-A177-3AD203B41FA5}">
                      <a16:colId xmlns:a16="http://schemas.microsoft.com/office/drawing/2014/main" val="3873906749"/>
                    </a:ext>
                  </a:extLst>
                </a:gridCol>
                <a:gridCol w="343349">
                  <a:extLst>
                    <a:ext uri="{9D8B030D-6E8A-4147-A177-3AD203B41FA5}">
                      <a16:colId xmlns:a16="http://schemas.microsoft.com/office/drawing/2014/main" val="1403321896"/>
                    </a:ext>
                  </a:extLst>
                </a:gridCol>
                <a:gridCol w="1645628">
                  <a:extLst>
                    <a:ext uri="{9D8B030D-6E8A-4147-A177-3AD203B41FA5}">
                      <a16:colId xmlns:a16="http://schemas.microsoft.com/office/drawing/2014/main" val="3393892948"/>
                    </a:ext>
                  </a:extLst>
                </a:gridCol>
              </a:tblGrid>
              <a:tr h="200327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9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천안시 주요 정책 사업</a:t>
                      </a:r>
                    </a:p>
                  </a:txBody>
                  <a:tcPr marL="57491" marR="57491" marT="28751" marB="28751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noProof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4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4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36"/>
                  </a:ext>
                </a:extLst>
              </a:tr>
              <a:tr h="158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7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분야</a:t>
                      </a:r>
                    </a:p>
                  </a:txBody>
                  <a:tcPr marL="57491" marR="57491" marT="28751" marB="28751" anchor="ctr" horzOverflow="overflow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700" b="1" i="0" kern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정책명</a:t>
                      </a:r>
                      <a:endParaRPr kumimoji="1" lang="ko-KR" altLang="en-US" sz="7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L="57491" marR="57491" marT="28751" marB="28751" anchor="ctr" horzOverflow="overflow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7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분야</a:t>
                      </a:r>
                    </a:p>
                  </a:txBody>
                  <a:tcPr marL="57491" marR="57491" marT="28751" marB="28751" anchor="ctr" horzOverflow="overflow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700" b="1" i="0" kern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정책명</a:t>
                      </a:r>
                      <a:endParaRPr kumimoji="1" lang="ko-KR" altLang="en-US" sz="7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L="57491" marR="57491" marT="28751" marB="28751" anchor="ctr" horzOverflow="overflow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72">
                <a:tc rowSpan="5">
                  <a:txBody>
                    <a:bodyPr/>
                    <a:lstStyle/>
                    <a:p>
                      <a:pPr algn="ctr" fontAlgn="ctr"/>
                      <a:r>
                        <a:rPr kumimoji="0" lang="ko-KR" altLang="en-US" sz="7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경제</a:t>
                      </a:r>
                      <a:endParaRPr kumimoji="0" lang="en-US" altLang="ko-KR" sz="7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미래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모빌리티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혁신역량 </a:t>
                      </a:r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PLUS 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사업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교통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  <a:p>
                      <a:pPr algn="ctr" fontAlgn="ctr"/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천안역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착공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72823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STAGE 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천안 </a:t>
                      </a:r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2024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스타트업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육성 프로젝트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시내버스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노선체계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전면개편 시행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618519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성환이화시장 활성화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성황</a:t>
                      </a:r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~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불당 연결도로 건설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422062"/>
                  </a:ext>
                </a:extLst>
              </a:tr>
              <a:tr h="191637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소상공인 특례보증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신교통수단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도입을 위한 도시철도망 구축계획 수립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04972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중소기업 인식개선 프로젝트 운영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시내버스 정류장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안심승차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시스템 구축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245972"/>
                  </a:ext>
                </a:extLst>
              </a:tr>
              <a:tr h="128172">
                <a:tc rowSpan="5">
                  <a:txBody>
                    <a:bodyPr/>
                    <a:lstStyle/>
                    <a:p>
                      <a:pPr algn="ctr" fontAlgn="ctr"/>
                      <a:r>
                        <a:rPr kumimoji="0" lang="ko-KR" altLang="en-US" sz="7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문화</a:t>
                      </a:r>
                      <a:endParaRPr kumimoji="0" lang="en-US" altLang="ko-KR" sz="7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2024 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천안 </a:t>
                      </a:r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K-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컬처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박람회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복지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사회적고립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위기가구 지원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700969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성성아트센터 건립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다자녀가정 양육비 지원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46201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태조왕건 기념공원 조성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틈새없는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안심보육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634459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축구종합센터 </a:t>
                      </a:r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&amp; 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축구역사박물관 건립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함께하는 노인일자리 시니어 동행 편의점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385922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독립기념관 일대 종합관광 개발 계획 수립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소규모 민간시설 장애인 편의시설 설치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73474"/>
                  </a:ext>
                </a:extLst>
              </a:tr>
              <a:tr h="128172">
                <a:tc rowSpan="5">
                  <a:txBody>
                    <a:bodyPr/>
                    <a:lstStyle/>
                    <a:p>
                      <a:pPr algn="ctr" fontAlgn="ctr"/>
                      <a:r>
                        <a:rPr kumimoji="0" lang="ko-KR" altLang="en-US" sz="7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도시</a:t>
                      </a:r>
                      <a:endParaRPr kumimoji="0" lang="en-US" altLang="ko-KR" sz="7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미래모빌리티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국가산단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조성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행정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찾아가는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읍면동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민원현장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장기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고질민원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해결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511800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오룡경기장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민관협력형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도시재생 리츠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재난 취약계층 안전사고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예방지원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271124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용곡눈들구역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도시개발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청년도전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지원사업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573230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성환혁신지구 도시재생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풍수해 등 자연재해 위험지구 정비사업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168841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2040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천안 도시기본계획 수립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인공지능기반 스마트 선별관제시스템 구축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812314"/>
                  </a:ext>
                </a:extLst>
              </a:tr>
              <a:tr h="128172">
                <a:tc rowSpan="5">
                  <a:txBody>
                    <a:bodyPr/>
                    <a:lstStyle/>
                    <a:p>
                      <a:pPr algn="ctr" fontAlgn="ctr"/>
                      <a:r>
                        <a:rPr kumimoji="0" lang="ko-KR" altLang="en-US" sz="7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환경</a:t>
                      </a:r>
                      <a:endParaRPr kumimoji="0" lang="en-US" altLang="ko-KR" sz="7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태학산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산림복합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휴양시설 확대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algn="ctr" fontAlgn="ctr"/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67051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천호지 야간경관 및 공간 특성화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30980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altLang="ko-KR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2030 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환경안전도시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64223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기후대응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</a:t>
                      </a:r>
                      <a:r>
                        <a:rPr kumimoji="0" lang="ko-KR" altLang="en-US" sz="600" b="0" i="0" u="none" strike="noStrike" kern="1200" cap="none" spc="-70" normalizeH="0" baseline="0" dirty="0" err="1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도시숲</a:t>
                      </a:r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조성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08931"/>
                  </a:ext>
                </a:extLst>
              </a:tr>
              <a:tr h="128172">
                <a:tc vMerge="1">
                  <a:txBody>
                    <a:bodyPr/>
                    <a:lstStyle/>
                    <a:p>
                      <a:pPr algn="ctr" fontAlgn="ctr"/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o-KR" altLang="en-US" sz="600" b="0" i="0" u="none" strike="noStrike" kern="1200" cap="none" spc="-70" normalizeH="0" baseline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친환경 자동차 보급확대</a:t>
                      </a:r>
                      <a:endParaRPr kumimoji="0" lang="en-US" altLang="ko-KR" sz="6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22634" marR="22634" marT="0" marB="0" anchor="ctr">
                    <a:lnL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kumimoji="0" lang="en-US" altLang="ko-KR" sz="1000" b="0" i="0" u="none" strike="noStrike" kern="1200" cap="none" spc="-70" normalizeH="0" baseline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55356"/>
                  </a:ext>
                </a:extLst>
              </a:tr>
            </a:tbl>
          </a:graphicData>
        </a:graphic>
      </p:graphicFrame>
      <p:sp>
        <p:nvSpPr>
          <p:cNvPr id="167" name="사각형: 둥근 모서리 1">
            <a:extLst>
              <a:ext uri="{FF2B5EF4-FFF2-40B4-BE49-F238E27FC236}">
                <a16:creationId xmlns:a16="http://schemas.microsoft.com/office/drawing/2014/main" id="{E5F216C5-1BE6-2A92-CCC2-0BFD0B20A5E1}"/>
              </a:ext>
            </a:extLst>
          </p:cNvPr>
          <p:cNvSpPr/>
          <p:nvPr/>
        </p:nvSpPr>
        <p:spPr>
          <a:xfrm>
            <a:off x="5112482" y="1876725"/>
            <a:ext cx="1793404" cy="1233403"/>
          </a:xfrm>
          <a:prstGeom prst="roundRect">
            <a:avLst>
              <a:gd name="adj" fmla="val 9053"/>
            </a:avLst>
          </a:prstGeom>
          <a:pattFill prst="wdUpDiag">
            <a:fgClr>
              <a:schemeClr val="accent1">
                <a:lumMod val="75000"/>
              </a:schemeClr>
            </a:fgClr>
            <a:bgClr>
              <a:schemeClr val="accent1">
                <a:lumMod val="50000"/>
              </a:schemeClr>
            </a:bgClr>
          </a:pattFill>
          <a:ln w="19050">
            <a:solidFill>
              <a:schemeClr val="bg1"/>
            </a:solidFill>
          </a:ln>
          <a:effectLst>
            <a:outerShdw blurRad="1016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32">
              <a:ln>
                <a:solidFill>
                  <a:schemeClr val="accent1">
                    <a:alpha val="0"/>
                  </a:schemeClr>
                </a:solidFill>
              </a:ln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168" name="그래픽 111">
            <a:extLst>
              <a:ext uri="{FF2B5EF4-FFF2-40B4-BE49-F238E27FC236}">
                <a16:creationId xmlns:a16="http://schemas.microsoft.com/office/drawing/2014/main" id="{1BB5287D-560B-36FA-A78B-81466D9F94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68324" y="2071217"/>
            <a:ext cx="3940007" cy="130161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C3B0C9D4-1025-97B7-4B7D-190458C6D8B3}"/>
              </a:ext>
            </a:extLst>
          </p:cNvPr>
          <p:cNvSpPr/>
          <p:nvPr/>
        </p:nvSpPr>
        <p:spPr>
          <a:xfrm>
            <a:off x="5137298" y="1879532"/>
            <a:ext cx="1742180" cy="24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58902" latinLnBrk="0">
              <a:buClr>
                <a:srgbClr val="969696"/>
              </a:buClr>
              <a:buSzPct val="80000"/>
              <a:defRPr/>
            </a:pPr>
            <a:r>
              <a:rPr lang="ko-KR" altLang="en-US" sz="1006" b="1" kern="0" spc="-31" dirty="0">
                <a:ln>
                  <a:solidFill>
                    <a:prstClr val="white">
                      <a:lumMod val="8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천안시 시정 목표 및 전략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95" b="4219"/>
          <a:stretch/>
        </p:blipFill>
        <p:spPr>
          <a:xfrm>
            <a:off x="4097882" y="2441670"/>
            <a:ext cx="3906341" cy="894007"/>
          </a:xfrm>
          <a:prstGeom prst="rect">
            <a:avLst/>
          </a:prstGeom>
        </p:spPr>
      </p:pic>
      <p:pic>
        <p:nvPicPr>
          <p:cNvPr id="201" name="그림 20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51693" r="13378" b="36988"/>
          <a:stretch/>
        </p:blipFill>
        <p:spPr>
          <a:xfrm>
            <a:off x="4907088" y="2075103"/>
            <a:ext cx="2471488" cy="49031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82" y="5774868"/>
            <a:ext cx="367973" cy="492214"/>
          </a:xfrm>
          <a:prstGeom prst="rect">
            <a:avLst/>
          </a:prstGeom>
        </p:spPr>
      </p:pic>
      <p:pic>
        <p:nvPicPr>
          <p:cNvPr id="204" name="그림 20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0" t="5640" r="26828" b="60953"/>
          <a:stretch/>
        </p:blipFill>
        <p:spPr>
          <a:xfrm>
            <a:off x="6874450" y="5684062"/>
            <a:ext cx="771668" cy="657475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2469822" y="2441670"/>
            <a:ext cx="2868328" cy="4076118"/>
          </a:xfrm>
          <a:prstGeom prst="rect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32" dirty="0">
                <a:solidFill>
                  <a:srgbClr val="2E3A48"/>
                </a:solidFill>
              </a:rPr>
              <a:t>1.</a:t>
            </a:r>
            <a:r>
              <a:rPr lang="ko-KR" altLang="en-US" sz="1132" dirty="0">
                <a:solidFill>
                  <a:srgbClr val="2E3A48"/>
                </a:solidFill>
              </a:rPr>
              <a:t>경제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2.</a:t>
            </a:r>
            <a:r>
              <a:rPr lang="ko-KR" altLang="en-US" sz="1132" dirty="0">
                <a:solidFill>
                  <a:srgbClr val="2E3A48"/>
                </a:solidFill>
              </a:rPr>
              <a:t>문화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3.</a:t>
            </a:r>
            <a:r>
              <a:rPr lang="ko-KR" altLang="en-US" sz="1132" dirty="0">
                <a:solidFill>
                  <a:srgbClr val="2E3A48"/>
                </a:solidFill>
              </a:rPr>
              <a:t>도시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4.</a:t>
            </a:r>
            <a:r>
              <a:rPr lang="ko-KR" altLang="en-US" sz="1132" dirty="0">
                <a:solidFill>
                  <a:srgbClr val="2E3A48"/>
                </a:solidFill>
              </a:rPr>
              <a:t>환경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5.</a:t>
            </a:r>
            <a:r>
              <a:rPr lang="ko-KR" altLang="en-US" sz="1132" dirty="0">
                <a:solidFill>
                  <a:srgbClr val="2E3A48"/>
                </a:solidFill>
              </a:rPr>
              <a:t>교통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6.</a:t>
            </a:r>
            <a:r>
              <a:rPr lang="ko-KR" altLang="en-US" sz="1132" dirty="0">
                <a:solidFill>
                  <a:srgbClr val="2E3A48"/>
                </a:solidFill>
              </a:rPr>
              <a:t>복지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7.</a:t>
            </a:r>
            <a:r>
              <a:rPr lang="ko-KR" altLang="en-US" sz="1132" dirty="0">
                <a:solidFill>
                  <a:srgbClr val="2E3A48"/>
                </a:solidFill>
              </a:rPr>
              <a:t>행정</a:t>
            </a:r>
            <a:endParaRPr lang="en-US" altLang="ko-KR" sz="1132" dirty="0">
              <a:solidFill>
                <a:srgbClr val="2E3A48"/>
              </a:solidFill>
            </a:endParaRPr>
          </a:p>
          <a:p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[</a:t>
            </a:r>
            <a:r>
              <a:rPr lang="ko-KR" altLang="en-US" sz="1132" dirty="0">
                <a:solidFill>
                  <a:srgbClr val="2E3A48"/>
                </a:solidFill>
              </a:rPr>
              <a:t>선도</a:t>
            </a:r>
            <a:r>
              <a:rPr lang="en-US" altLang="ko-KR" sz="1132" dirty="0">
                <a:solidFill>
                  <a:srgbClr val="2E3A48"/>
                </a:solidFill>
              </a:rPr>
              <a:t>]</a:t>
            </a:r>
          </a:p>
          <a:p>
            <a:r>
              <a:rPr lang="en-US" altLang="ko-KR" sz="1132" dirty="0">
                <a:solidFill>
                  <a:srgbClr val="2E3A48"/>
                </a:solidFill>
              </a:rPr>
              <a:t>2030 </a:t>
            </a:r>
            <a:r>
              <a:rPr lang="ko-KR" altLang="en-US" sz="1132" dirty="0">
                <a:solidFill>
                  <a:srgbClr val="2E3A48"/>
                </a:solidFill>
              </a:rPr>
              <a:t>환경 안전도시</a:t>
            </a:r>
            <a:r>
              <a:rPr lang="en-US" altLang="ko-KR" sz="1132" dirty="0">
                <a:solidFill>
                  <a:srgbClr val="2E3A48"/>
                </a:solidFill>
              </a:rPr>
              <a:t>- </a:t>
            </a:r>
            <a:r>
              <a:rPr lang="ko-KR" altLang="en-US" sz="1132" dirty="0">
                <a:solidFill>
                  <a:srgbClr val="2E3A48"/>
                </a:solidFill>
              </a:rPr>
              <a:t>전북 온실가스</a:t>
            </a:r>
            <a:endParaRPr lang="en-US" altLang="ko-KR" sz="1132" dirty="0">
              <a:solidFill>
                <a:srgbClr val="2E3A48"/>
              </a:solidFill>
            </a:endParaRPr>
          </a:p>
          <a:p>
            <a:pPr fontAlgn="ctr"/>
            <a:r>
              <a:rPr lang="ko-KR" altLang="en-US" sz="1132" spc="-44" dirty="0">
                <a:ln>
                  <a:solidFill>
                    <a:schemeClr val="accent6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Dotum Medium" pitchFamily="2" charset="-127"/>
              </a:rPr>
              <a:t>관광개발</a:t>
            </a:r>
            <a:endParaRPr lang="en-US" altLang="ko-KR" sz="1132" spc="-44" dirty="0">
              <a:ln>
                <a:solidFill>
                  <a:schemeClr val="accent6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KoPubWorldDotum Medium" pitchFamily="2" charset="-127"/>
            </a:endParaRPr>
          </a:p>
          <a:p>
            <a:pPr fontAlgn="ctr"/>
            <a:r>
              <a:rPr lang="ko-KR" altLang="en-US" sz="1132" dirty="0">
                <a:solidFill>
                  <a:srgbClr val="2E3A48"/>
                </a:solidFill>
              </a:rPr>
              <a:t>사회적 고립 위기가구 </a:t>
            </a:r>
            <a:r>
              <a:rPr lang="en-US" altLang="ko-KR" sz="1132" dirty="0">
                <a:solidFill>
                  <a:srgbClr val="2E3A48"/>
                </a:solidFill>
              </a:rPr>
              <a:t>– </a:t>
            </a:r>
            <a:r>
              <a:rPr lang="ko-KR" altLang="en-US" sz="1132" dirty="0" err="1">
                <a:solidFill>
                  <a:srgbClr val="2E3A48"/>
                </a:solidFill>
              </a:rPr>
              <a:t>은둔형</a:t>
            </a:r>
            <a:r>
              <a:rPr lang="ko-KR" altLang="en-US" sz="1132" dirty="0">
                <a:solidFill>
                  <a:srgbClr val="2E3A48"/>
                </a:solidFill>
              </a:rPr>
              <a:t> 청년 활용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ko-KR" altLang="en-US" sz="1132" dirty="0">
                <a:solidFill>
                  <a:srgbClr val="2E3A48"/>
                </a:solidFill>
              </a:rPr>
              <a:t>친환경 자동차 </a:t>
            </a:r>
            <a:r>
              <a:rPr lang="en-US" altLang="ko-KR" sz="1132" dirty="0">
                <a:solidFill>
                  <a:srgbClr val="2E3A48"/>
                </a:solidFill>
              </a:rPr>
              <a:t>– </a:t>
            </a:r>
            <a:r>
              <a:rPr lang="ko-KR" altLang="en-US" sz="1132" dirty="0">
                <a:solidFill>
                  <a:srgbClr val="2E3A48"/>
                </a:solidFill>
              </a:rPr>
              <a:t>이용자 중심 노선도 분석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ko-KR" altLang="en-US" sz="1132" dirty="0">
                <a:solidFill>
                  <a:srgbClr val="2E3A48"/>
                </a:solidFill>
              </a:rPr>
              <a:t>성환혁신지구 도시재생 </a:t>
            </a:r>
            <a:r>
              <a:rPr lang="en-US" altLang="ko-KR" sz="1132" dirty="0">
                <a:solidFill>
                  <a:srgbClr val="2E3A48"/>
                </a:solidFill>
              </a:rPr>
              <a:t>– 15</a:t>
            </a:r>
            <a:r>
              <a:rPr lang="ko-KR" altLang="en-US" sz="1132" dirty="0" err="1">
                <a:solidFill>
                  <a:srgbClr val="2E3A48"/>
                </a:solidFill>
              </a:rPr>
              <a:t>분도시</a:t>
            </a:r>
            <a:endParaRPr lang="en-US" altLang="ko-KR" sz="1132" dirty="0">
              <a:solidFill>
                <a:srgbClr val="2E3A48"/>
              </a:solidFill>
            </a:endParaRPr>
          </a:p>
          <a:p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en-US" altLang="ko-KR" sz="1132" dirty="0">
                <a:solidFill>
                  <a:srgbClr val="2E3A48"/>
                </a:solidFill>
              </a:rPr>
              <a:t>[</a:t>
            </a:r>
            <a:r>
              <a:rPr lang="ko-KR" altLang="en-US" sz="1132" dirty="0" err="1">
                <a:solidFill>
                  <a:srgbClr val="2E3A48"/>
                </a:solidFill>
              </a:rPr>
              <a:t>코데이터</a:t>
            </a:r>
            <a:r>
              <a:rPr lang="en-US" altLang="ko-KR" sz="1132" dirty="0">
                <a:solidFill>
                  <a:srgbClr val="2E3A48"/>
                </a:solidFill>
              </a:rPr>
              <a:t>]</a:t>
            </a:r>
          </a:p>
          <a:p>
            <a:r>
              <a:rPr lang="ko-KR" altLang="en-US" sz="1132" dirty="0">
                <a:solidFill>
                  <a:srgbClr val="2E3A48"/>
                </a:solidFill>
              </a:rPr>
              <a:t>성환이화시장 활성화 </a:t>
            </a:r>
            <a:r>
              <a:rPr lang="en-US" altLang="ko-KR" sz="1132" dirty="0">
                <a:solidFill>
                  <a:srgbClr val="2E3A48"/>
                </a:solidFill>
              </a:rPr>
              <a:t>– </a:t>
            </a:r>
            <a:r>
              <a:rPr lang="ko-KR" altLang="en-US" sz="1132" dirty="0">
                <a:solidFill>
                  <a:srgbClr val="2E3A48"/>
                </a:solidFill>
              </a:rPr>
              <a:t>용산구 전통시장 분석</a:t>
            </a:r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ko-KR" altLang="en-US" sz="1132" dirty="0">
                <a:solidFill>
                  <a:srgbClr val="2E3A48"/>
                </a:solidFill>
              </a:rPr>
              <a:t>기업관련 </a:t>
            </a:r>
            <a:r>
              <a:rPr lang="en-US" altLang="ko-KR" sz="1132" dirty="0">
                <a:solidFill>
                  <a:srgbClr val="2E3A48"/>
                </a:solidFill>
              </a:rPr>
              <a:t>- </a:t>
            </a:r>
          </a:p>
          <a:p>
            <a:endParaRPr lang="en-US" altLang="ko-KR" sz="1132" dirty="0">
              <a:solidFill>
                <a:srgbClr val="2E3A48"/>
              </a:solidFill>
            </a:endParaRPr>
          </a:p>
          <a:p>
            <a:r>
              <a:rPr lang="ko-KR" altLang="en-US" sz="1132" dirty="0">
                <a:solidFill>
                  <a:srgbClr val="2E3A48"/>
                </a:solidFill>
              </a:rPr>
              <a:t> </a:t>
            </a:r>
            <a:endParaRPr lang="en-US" altLang="ko-KR" sz="1132" dirty="0">
              <a:solidFill>
                <a:srgbClr val="2E3A48"/>
              </a:solidFill>
            </a:endParaRPr>
          </a:p>
          <a:p>
            <a:endParaRPr lang="en-US" altLang="ko-KR" sz="1132" dirty="0">
              <a:solidFill>
                <a:srgbClr val="2E3A48"/>
              </a:solidFill>
            </a:endParaRPr>
          </a:p>
          <a:p>
            <a:endParaRPr lang="ko-KR" altLang="en-US" sz="1132" dirty="0">
              <a:solidFill>
                <a:srgbClr val="2E3A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868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와이드스크린</PresentationFormat>
  <Paragraphs>74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KoPub돋움체 Bold</vt:lpstr>
      <vt:lpstr>KoPub돋움체 Light</vt:lpstr>
      <vt:lpstr>KoPub돋움체 Medium</vt:lpstr>
      <vt:lpstr>맑은 고딕</vt:lpstr>
      <vt:lpstr>Arial</vt:lpstr>
      <vt:lpstr>Century Gothic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규현 엄</dc:creator>
  <cp:lastModifiedBy>규현 엄</cp:lastModifiedBy>
  <cp:revision>1</cp:revision>
  <dcterms:created xsi:type="dcterms:W3CDTF">2026-02-11T01:31:08Z</dcterms:created>
  <dcterms:modified xsi:type="dcterms:W3CDTF">2026-02-11T01:32:07Z</dcterms:modified>
</cp:coreProperties>
</file>